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325" r:id="rId3"/>
    <p:sldId id="271" r:id="rId4"/>
    <p:sldId id="424" r:id="rId5"/>
    <p:sldId id="426" r:id="rId6"/>
    <p:sldId id="431" r:id="rId7"/>
    <p:sldId id="433" r:id="rId8"/>
    <p:sldId id="480" r:id="rId9"/>
    <p:sldId id="483" r:id="rId10"/>
    <p:sldId id="434" r:id="rId11"/>
    <p:sldId id="452" r:id="rId12"/>
    <p:sldId id="438" r:id="rId13"/>
    <p:sldId id="499" r:id="rId14"/>
    <p:sldId id="437" r:id="rId15"/>
    <p:sldId id="439" r:id="rId16"/>
    <p:sldId id="473" r:id="rId17"/>
    <p:sldId id="440" r:id="rId18"/>
    <p:sldId id="429" r:id="rId19"/>
    <p:sldId id="436" r:id="rId20"/>
    <p:sldId id="441" r:id="rId21"/>
    <p:sldId id="444" r:id="rId22"/>
    <p:sldId id="435" r:id="rId23"/>
    <p:sldId id="445" r:id="rId24"/>
    <p:sldId id="455" r:id="rId25"/>
    <p:sldId id="456" r:id="rId26"/>
    <p:sldId id="470" r:id="rId27"/>
    <p:sldId id="457" r:id="rId28"/>
    <p:sldId id="449" r:id="rId29"/>
    <p:sldId id="460" r:id="rId30"/>
    <p:sldId id="462" r:id="rId31"/>
    <p:sldId id="458" r:id="rId32"/>
    <p:sldId id="459" r:id="rId33"/>
    <p:sldId id="461" r:id="rId34"/>
    <p:sldId id="476" r:id="rId35"/>
    <p:sldId id="477" r:id="rId36"/>
    <p:sldId id="479" r:id="rId37"/>
    <p:sldId id="466" r:id="rId38"/>
    <p:sldId id="467" r:id="rId39"/>
    <p:sldId id="468" r:id="rId40"/>
    <p:sldId id="469" r:id="rId41"/>
    <p:sldId id="484" r:id="rId42"/>
    <p:sldId id="492" r:id="rId43"/>
    <p:sldId id="494" r:id="rId44"/>
    <p:sldId id="495" r:id="rId45"/>
    <p:sldId id="493" r:id="rId46"/>
    <p:sldId id="496" r:id="rId47"/>
    <p:sldId id="497" r:id="rId48"/>
    <p:sldId id="498" r:id="rId49"/>
    <p:sldId id="472" r:id="rId50"/>
    <p:sldId id="485" r:id="rId51"/>
    <p:sldId id="488" r:id="rId52"/>
  </p:sldIdLst>
  <p:sldSz cx="9144000" cy="6858000" type="screen4x3"/>
  <p:notesSz cx="6648450" cy="9782175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600" i="1" kern="1200">
        <a:solidFill>
          <a:srgbClr val="00497A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i="1" kern="1200">
        <a:solidFill>
          <a:srgbClr val="00497A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i="1" kern="1200">
        <a:solidFill>
          <a:srgbClr val="00497A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i="1" kern="1200">
        <a:solidFill>
          <a:srgbClr val="00497A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i="1" kern="1200">
        <a:solidFill>
          <a:srgbClr val="00497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rgbClr val="00497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rgbClr val="00497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rgbClr val="00497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rgbClr val="00497A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B"/>
    <a:srgbClr val="FFFF37"/>
    <a:srgbClr val="FFFF99"/>
    <a:srgbClr val="FFFF69"/>
    <a:srgbClr val="FFFF65"/>
    <a:srgbClr val="FFFFCD"/>
    <a:srgbClr val="996600"/>
    <a:srgbClr val="99FFCC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75" d="100"/>
          <a:sy n="75" d="100"/>
        </p:scale>
        <p:origin x="-126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3225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3225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C5E3601-6C4E-4D96-8B53-5528C056BC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953F-0E0E-40DD-8743-0F9AD8DF8F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F9E0-8CFE-46BC-9ED7-62E003D9AF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4009-106B-407B-9C3F-0467525C01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1032-9715-43EE-BB16-415FBFB3A9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8958E-F6EB-478C-AF03-C7C2EEDF24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248DE-BC1D-41F6-B483-0C82770647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BF8D-4D77-4308-B3CD-947ED2D833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A6C1E-C5A0-4AA3-8FE6-5C3CC98C75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0A2E3-FC11-4BB4-900B-EEF86891DE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58CB-89E2-4334-8E94-1E2CC643D6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91E83-2A0E-4272-88F4-2FBAFF6ADA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A4B39A6-B958-42D9-BCD4-935D1AF989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non@dpi.inpe.br" TargetMode="External"/><Relationship Id="rId2" Type="http://schemas.openxmlformats.org/officeDocument/2006/relationships/hyperlink" Target="http://urlib.net/J8LNKAN8PW/3CANFJ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pt_BR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sid.inpe.br/bibdigital@80/2006/11.11.23.17" TargetMode="External"/><Relationship Id="rId2" Type="http://schemas.openxmlformats.org/officeDocument/2006/relationships/hyperlink" Target="http://urlib.net/sid.inpe.br/bibdigital@80/2006/04.07.15.50.13?query=ti+ib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rlib.net/sid.inpe.br/bibdigital@80/2006/11.11.23.17?query=ti+ib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urlib.net/J8LNKAN8PW/3CANFJ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8JMKD3MGP7W/3BK87AE??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urlib.net/iconet.com.br/banon/2006/11.22.22.2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ibdigital.sid.inpe.br/col/sid.inpe.br/bibdigital@80/2006/04.07.15.50.13/doc/mirrorget.cgi?languagebutton=pt-BR&amp;metadatarepository=dpi.inpe.br/plutao/2012/06.21.21.46.29&amp;index=0&amp;serveraddress=plutao.dpi.inpe.br+800&amp;choice=ful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sid.inpe.br/bibdigital@80/2006/04.07.15.50.13?query=id+8JMKD3MGP7W/3B7FP2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ibdigital.sid.inpe.br/col/iconet.com.br/banon/2003/11.21.21.08/doc/oai.cgi?verb=GetRecord&amp;identifier=oai:urlib.net:sid.inpe.br/mtc-m19/2012/01.16.14.31.16-0&amp;metadataPrefix=mtd2-b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rlib.net/8JMKD3MGP7W/3CBP67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rlib.net/dpi.inpe.br/banon-pc3/2012/02.07.15.21/year=2012_author_group.tc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rlib.net/dpi.inpe.br/banon-pc3/2011/03.14.15.45/year=_issn_archivingpolicy.tcl" TargetMode="External"/><Relationship Id="rId4" Type="http://schemas.openxmlformats.org/officeDocument/2006/relationships/hyperlink" Target="http://urlib.net/dpi.inpe.br/lise/2008/05.08.14.0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8JMKD3MGPCW/3C672U2" TargetMode="External"/><Relationship Id="rId2" Type="http://schemas.openxmlformats.org/officeDocument/2006/relationships/hyperlink" Target="http://urlib.net/iconet.com.br/banon/2008/09.09.22.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rep/8JMKD3MGP8W/364U7J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rep/8JMKD3MGPCW/3CASFG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iconet.com.br/banon/2008/06.11.18.59" TargetMode="External"/><Relationship Id="rId2" Type="http://schemas.openxmlformats.org/officeDocument/2006/relationships/hyperlink" Target="http://urlib.net/8JMKD3MGPCW/39PTNE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rep/dpi.inpe.br/lise/2004/08.25.13.2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rep/J8LNKAN8PWT2T/QNQFSH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8JMKD3MGP5W/3C9JJ4Q" TargetMode="External"/><Relationship Id="rId2" Type="http://schemas.openxmlformats.org/officeDocument/2006/relationships/hyperlink" Target="http://www.inpe.br/biblioteca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rlib.net/sid.inpe.br/bibdigital@80/2006/04.07.15.50.13?query=estatisti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rlib.net/sid.inpe.br/bibdigital@80/2006/04.07.15.50.13?query=ti+estatistic*" TargetMode="External"/><Relationship Id="rId4" Type="http://schemas.openxmlformats.org/officeDocument/2006/relationships/hyperlink" Target="http://urlib.net/sid.inpe.br/bibdigital@80/2006/04.07.15.50.13?query=ti+estatistica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rlib.net/rep/8JMKD3MGP7W/3BKC7A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rlib.net/rep/dpi.inpe.br/banon/1999/06.21.09.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rlib.net/rep/8JMKD3MGP8W/3A9KQ3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rlib.net/rep/8JMKD3MGP7W/3B58P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rlib.net/dpi.inpe.br/banon-pc3/2011/03.14.15.45/year=_issn_archivingpolicy.tc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rlib.net/8JMKD3MGPGW/3C4F3AH" TargetMode="External"/><Relationship Id="rId2" Type="http://schemas.openxmlformats.org/officeDocument/2006/relationships/hyperlink" Target="http://urlib.net/dpi.inpe.br/lise/2004/06.23.08.5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71550" y="4077072"/>
            <a:ext cx="72009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URL do documento original:</a:t>
            </a:r>
          </a:p>
          <a:p>
            <a:pPr marL="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http://urlib.net/J8LNKAN8PW/3CANFJS</a:t>
            </a:r>
            <a:endParaRPr lang="pt-BR" sz="3200" kern="0" dirty="0" smtClean="0">
              <a:solidFill>
                <a:srgbClr val="0070C0"/>
              </a:solidFill>
            </a:endParaRPr>
          </a:p>
          <a:p>
            <a:pPr marL="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400" i="0" kern="0" dirty="0" smtClean="0">
                <a:solidFill>
                  <a:srgbClr val="0070C0"/>
                </a:solidFill>
                <a:latin typeface="Arial Unicode MS" pitchFamily="34" charset="-128"/>
              </a:rPr>
              <a:t>Esta apresentação está licenciada com base numa licença 3.0 CC BY-NC-ND</a:t>
            </a:r>
          </a:p>
          <a:p>
            <a:pPr marL="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400" i="0" kern="0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</a:endParaRPr>
          </a:p>
          <a:p>
            <a:pPr marL="0" marR="0" lvl="1" indent="-28575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Unicode MS" pitchFamily="34" charset="-128"/>
              </a:rPr>
              <a:t>Reunião INPE/ITA</a:t>
            </a: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L="0" marR="0" lvl="1" indent="-28575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São José dos Campos, 1 de agosto de 2012</a:t>
            </a:r>
          </a:p>
          <a:p>
            <a:pPr marL="0" marR="0" lvl="1" indent="-28575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L="0" marR="0" lvl="1" indent="-28575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997201"/>
            <a:ext cx="7200900" cy="791840"/>
          </a:xfrm>
        </p:spPr>
        <p:txBody>
          <a:bodyPr/>
          <a:lstStyle/>
          <a:p>
            <a:pPr marL="0" lvl="1" algn="ctr" eaLnBrk="1" hangingPunct="1">
              <a:lnSpc>
                <a:spcPct val="90000"/>
              </a:lnSpc>
              <a:buFontTx/>
              <a:buNone/>
            </a:pPr>
            <a:r>
              <a:rPr lang="pt-BR" sz="2400" i="1" dirty="0" smtClean="0">
                <a:solidFill>
                  <a:srgbClr val="0070C0"/>
                </a:solidFill>
                <a:latin typeface="Arial" charset="0"/>
              </a:rPr>
              <a:t>Gerald Jean Francis </a:t>
            </a:r>
            <a:r>
              <a:rPr lang="pt-BR" sz="2400" i="1" dirty="0" err="1" smtClean="0">
                <a:solidFill>
                  <a:srgbClr val="0070C0"/>
                </a:solidFill>
                <a:latin typeface="Arial" charset="0"/>
              </a:rPr>
              <a:t>Banon</a:t>
            </a:r>
            <a:endParaRPr lang="pt-BR" sz="2400" i="1" dirty="0" smtClean="0">
              <a:solidFill>
                <a:srgbClr val="0070C0"/>
              </a:solidFill>
              <a:latin typeface="Arial" charset="0"/>
            </a:endParaRPr>
          </a:p>
          <a:p>
            <a:pPr marL="0" lvl="1" algn="ctr" eaLnBrk="1" hangingPunct="1">
              <a:lnSpc>
                <a:spcPct val="90000"/>
              </a:lnSpc>
              <a:buFontTx/>
              <a:buNone/>
            </a:pPr>
            <a:r>
              <a:rPr lang="pt-BR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&lt;</a:t>
            </a:r>
            <a:r>
              <a:rPr lang="pt-BR" sz="1800" dirty="0" smtClean="0">
                <a:solidFill>
                  <a:srgbClr val="0070C0"/>
                </a:solidFill>
                <a:latin typeface="Arial" charset="0"/>
                <a:cs typeface="Arial" charset="0"/>
                <a:hlinkClick r:id="rId3"/>
              </a:rPr>
              <a:t>banon@dpi.inpe.br</a:t>
            </a:r>
            <a:r>
              <a:rPr lang="pt-BR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&gt;</a:t>
            </a:r>
          </a:p>
          <a:p>
            <a:pPr marL="0" lvl="1" algn="ctr" eaLnBrk="1" hangingPunct="1">
              <a:lnSpc>
                <a:spcPct val="90000"/>
              </a:lnSpc>
              <a:buFontTx/>
              <a:buNone/>
            </a:pPr>
            <a:endParaRPr lang="pt-BR" i="1" dirty="0" smtClean="0">
              <a:solidFill>
                <a:srgbClr val="0070C0"/>
              </a:solidFill>
              <a:latin typeface="Arial" charset="0"/>
            </a:endParaRPr>
          </a:p>
          <a:p>
            <a:pPr marL="0" lvl="1" algn="ctr" eaLnBrk="1" hangingPunct="1">
              <a:lnSpc>
                <a:spcPct val="90000"/>
              </a:lnSpc>
              <a:buFontTx/>
              <a:buNone/>
            </a:pPr>
            <a:endParaRPr lang="pt-BR" sz="2000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lvl="1" algn="ctr" eaLnBrk="1" hangingPunct="1">
              <a:lnSpc>
                <a:spcPct val="90000"/>
              </a:lnSpc>
              <a:buFontTx/>
              <a:buNone/>
            </a:pPr>
            <a:endParaRPr lang="pt-BR" sz="1600" dirty="0" smtClean="0">
              <a:solidFill>
                <a:srgbClr val="0070C0"/>
              </a:solidFill>
              <a:latin typeface="Arial" charset="0"/>
            </a:endParaRPr>
          </a:p>
          <a:p>
            <a:pPr marL="0" lvl="1" algn="ctr" eaLnBrk="1" hangingPunct="1">
              <a:lnSpc>
                <a:spcPct val="90000"/>
              </a:lnSpc>
              <a:buFontTx/>
              <a:buNone/>
            </a:pPr>
            <a:endParaRPr lang="pt-BR" sz="2000" dirty="0" smtClean="0">
              <a:solidFill>
                <a:srgbClr val="0070C0"/>
              </a:solidFill>
              <a:latin typeface="Arial" charset="0"/>
            </a:endParaRPr>
          </a:p>
          <a:p>
            <a:pPr marL="0" lvl="1" algn="ctr" eaLnBrk="1" hangingPunct="1">
              <a:lnSpc>
                <a:spcPct val="90000"/>
              </a:lnSpc>
              <a:buFontTx/>
              <a:buNone/>
            </a:pPr>
            <a:endParaRPr lang="pt-BR" sz="2000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611188" y="1844675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i="0" dirty="0">
                <a:solidFill>
                  <a:srgbClr val="006FBA"/>
                </a:solidFill>
                <a:cs typeface="Times New Roman" pitchFamily="18" charset="0"/>
              </a:rPr>
              <a:t>Uso da plataforma </a:t>
            </a:r>
            <a:r>
              <a:rPr lang="pt-BR" sz="2400" b="1" i="0" dirty="0" err="1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sz="2400" b="1" dirty="0" err="1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sz="2400" b="1" i="0" dirty="0">
                <a:solidFill>
                  <a:srgbClr val="006FBA"/>
                </a:solidFill>
                <a:cs typeface="Times New Roman" pitchFamily="18" charset="0"/>
              </a:rPr>
              <a:t> para hospedar</a:t>
            </a:r>
          </a:p>
          <a:p>
            <a:r>
              <a:rPr lang="pt-BR" sz="2400" b="1" i="0" dirty="0">
                <a:solidFill>
                  <a:srgbClr val="006FBA"/>
                </a:solidFill>
                <a:cs typeface="Times New Roman" pitchFamily="18" charset="0"/>
              </a:rPr>
              <a:t>a produção </a:t>
            </a:r>
            <a:r>
              <a:rPr lang="pt-BR" sz="2400" b="1" i="0" dirty="0" smtClean="0">
                <a:solidFill>
                  <a:srgbClr val="006FBA"/>
                </a:solidFill>
                <a:cs typeface="Times New Roman" pitchFamily="18" charset="0"/>
              </a:rPr>
              <a:t>técnico-científica </a:t>
            </a:r>
            <a:r>
              <a:rPr lang="pt-BR" sz="2400" b="1" i="0" dirty="0">
                <a:solidFill>
                  <a:srgbClr val="006FBA"/>
                </a:solidFill>
                <a:cs typeface="Times New Roman" pitchFamily="18" charset="0"/>
              </a:rPr>
              <a:t>do INPE</a:t>
            </a:r>
          </a:p>
        </p:txBody>
      </p:sp>
      <p:pic>
        <p:nvPicPr>
          <p:cNvPr id="2052" name="Picture 24" descr="C:\Gerald\URLib 2\col\iconet.com.br\banon\2007\04.21.15.56\doc\ascomp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200"/>
            <a:ext cx="4057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2900" y="500593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01972" y="1484784"/>
            <a:ext cx="114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Sumário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Histórico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Caractéristicas</a:t>
            </a: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Conceitos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Serviços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0688" y="1347788"/>
            <a:ext cx="54022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80332" y="1484784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Histórico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9816" y="2348880"/>
            <a:ext cx="78843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pt-BR" sz="2000" i="0" dirty="0" smtClean="0">
                <a:solidFill>
                  <a:srgbClr val="006FBA"/>
                </a:solidFill>
              </a:rPr>
              <a:t>A plataforma foi idealizada em 1995 para integrar a produção científica de 7 grupos de pesquisas participando do projeto </a:t>
            </a:r>
            <a:r>
              <a:rPr lang="pt-BR" sz="2000" i="0" dirty="0" err="1" smtClean="0">
                <a:solidFill>
                  <a:srgbClr val="006FBA"/>
                </a:solidFill>
              </a:rPr>
              <a:t>AnIMoMat</a:t>
            </a:r>
            <a:r>
              <a:rPr lang="pt-BR" sz="2000" i="0" dirty="0" smtClean="0">
                <a:solidFill>
                  <a:srgbClr val="006FBA"/>
                </a:solidFill>
              </a:rPr>
              <a:t> do </a:t>
            </a:r>
            <a:r>
              <a:rPr lang="pt-BR" sz="2000" i="0" dirty="0" err="1" smtClean="0">
                <a:solidFill>
                  <a:srgbClr val="0070C0"/>
                </a:solidFill>
              </a:rPr>
              <a:t>do</a:t>
            </a:r>
            <a:r>
              <a:rPr lang="pt-BR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ProTeM</a:t>
            </a:r>
            <a:r>
              <a:rPr lang="en-US" sz="2000" i="0" dirty="0" smtClean="0">
                <a:solidFill>
                  <a:srgbClr val="0070C0"/>
                </a:solidFill>
              </a:rPr>
              <a:t>-CC/</a:t>
            </a:r>
            <a:r>
              <a:rPr lang="en-US" sz="2000" i="0" dirty="0" err="1" smtClean="0">
                <a:solidFill>
                  <a:srgbClr val="0070C0"/>
                </a:solidFill>
              </a:rPr>
              <a:t>CNPq</a:t>
            </a:r>
            <a:r>
              <a:rPr lang="pt-BR" sz="2000" i="0" dirty="0" smtClean="0">
                <a:solidFill>
                  <a:srgbClr val="006FBA"/>
                </a:solidFill>
              </a:rPr>
              <a:t>.</a:t>
            </a:r>
          </a:p>
          <a:p>
            <a:pPr algn="l">
              <a:lnSpc>
                <a:spcPts val="3000"/>
              </a:lnSpc>
            </a:pPr>
            <a:endParaRPr lang="en-US" sz="2400" b="1" i="0" dirty="0">
              <a:solidFill>
                <a:srgbClr val="006FBA"/>
              </a:solidFill>
            </a:endParaRPr>
          </a:p>
        </p:txBody>
      </p:sp>
      <p:sp>
        <p:nvSpPr>
          <p:cNvPr id="20" name="Texto explicativo retangular com cantos arredondados 6"/>
          <p:cNvSpPr>
            <a:spLocks noChangeArrowheads="1"/>
          </p:cNvSpPr>
          <p:nvPr/>
        </p:nvSpPr>
        <p:spPr bwMode="auto">
          <a:xfrm>
            <a:off x="5112000" y="3789040"/>
            <a:ext cx="2448272" cy="1871960"/>
          </a:xfrm>
          <a:prstGeom prst="wedgeRoundRectCallout">
            <a:avLst>
              <a:gd name="adj1" fmla="val -29507"/>
              <a:gd name="adj2" fmla="val -3423"/>
              <a:gd name="adj3" fmla="val 1666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smtClean="0">
                <a:solidFill>
                  <a:srgbClr val="0070C0"/>
                </a:solidFill>
              </a:rPr>
              <a:t>A </a:t>
            </a:r>
            <a:r>
              <a:rPr lang="en-US" sz="1800" i="0" dirty="0" err="1" smtClean="0">
                <a:solidFill>
                  <a:srgbClr val="0070C0"/>
                </a:solidFill>
              </a:rPr>
              <a:t>plataforma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hospedou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uma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b="1" i="0" dirty="0" err="1" smtClean="0">
                <a:solidFill>
                  <a:srgbClr val="0070C0"/>
                </a:solidFill>
              </a:rPr>
              <a:t>Federação</a:t>
            </a:r>
            <a:r>
              <a:rPr lang="en-US" sz="1800" b="1" i="0" dirty="0" smtClean="0">
                <a:solidFill>
                  <a:srgbClr val="0070C0"/>
                </a:solidFill>
              </a:rPr>
              <a:t> de </a:t>
            </a:r>
            <a:r>
              <a:rPr lang="en-US" sz="1800" b="1" i="0" dirty="0" err="1" smtClean="0">
                <a:solidFill>
                  <a:srgbClr val="0070C0"/>
                </a:solidFill>
              </a:rPr>
              <a:t>Arquivos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usando</a:t>
            </a:r>
            <a:r>
              <a:rPr lang="en-US" sz="1800" i="0" dirty="0" smtClean="0">
                <a:solidFill>
                  <a:srgbClr val="0070C0"/>
                </a:solidFill>
              </a:rPr>
              <a:t> um </a:t>
            </a:r>
            <a:r>
              <a:rPr lang="en-US" sz="1800" i="0" dirty="0" err="1" smtClean="0">
                <a:solidFill>
                  <a:srgbClr val="0070C0"/>
                </a:solidFill>
              </a:rPr>
              <a:t>mesmo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sistema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identificação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  <p:grpSp>
        <p:nvGrpSpPr>
          <p:cNvPr id="31" name="Grupo 17"/>
          <p:cNvGrpSpPr>
            <a:grpSpLocks/>
          </p:cNvGrpSpPr>
          <p:nvPr/>
        </p:nvGrpSpPr>
        <p:grpSpPr bwMode="auto">
          <a:xfrm>
            <a:off x="1403648" y="3603972"/>
            <a:ext cx="3311525" cy="2273300"/>
            <a:chOff x="3267618" y="2586390"/>
            <a:chExt cx="3312522" cy="2273610"/>
          </a:xfrm>
        </p:grpSpPr>
        <p:sp>
          <p:nvSpPr>
            <p:cNvPr id="43" name="Elipse 9"/>
            <p:cNvSpPr>
              <a:spLocks noChangeArrowheads="1"/>
            </p:cNvSpPr>
            <p:nvPr/>
          </p:nvSpPr>
          <p:spPr bwMode="auto">
            <a:xfrm>
              <a:off x="3816000" y="2700000"/>
              <a:ext cx="2160000" cy="2160000"/>
            </a:xfrm>
            <a:prstGeom prst="ellipse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i="0">
                <a:solidFill>
                  <a:srgbClr val="003050"/>
                </a:solidFill>
              </a:endParaRPr>
            </a:p>
          </p:txBody>
        </p:sp>
        <p:sp>
          <p:nvSpPr>
            <p:cNvPr id="44" name="CaixaDeTexto 10"/>
            <p:cNvSpPr txBox="1">
              <a:spLocks noChangeArrowheads="1"/>
            </p:cNvSpPr>
            <p:nvPr/>
          </p:nvSpPr>
          <p:spPr bwMode="auto">
            <a:xfrm>
              <a:off x="4347788" y="2586390"/>
              <a:ext cx="1116052" cy="3693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 dirty="0">
                  <a:solidFill>
                    <a:srgbClr val="0070C0"/>
                  </a:solidFill>
                </a:rPr>
                <a:t>INPE</a:t>
              </a:r>
            </a:p>
          </p:txBody>
        </p:sp>
        <p:sp>
          <p:nvSpPr>
            <p:cNvPr id="45" name="CaixaDeTexto 11"/>
            <p:cNvSpPr txBox="1">
              <a:spLocks noChangeArrowheads="1"/>
            </p:cNvSpPr>
            <p:nvPr/>
          </p:nvSpPr>
          <p:spPr bwMode="auto">
            <a:xfrm>
              <a:off x="3411640" y="3167922"/>
              <a:ext cx="1116052" cy="3693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>
                  <a:solidFill>
                    <a:srgbClr val="0070C0"/>
                  </a:solidFill>
                </a:rPr>
                <a:t>Unicamp</a:t>
              </a:r>
            </a:p>
          </p:txBody>
        </p:sp>
        <p:sp>
          <p:nvSpPr>
            <p:cNvPr id="46" name="CaixaDeTexto 12"/>
            <p:cNvSpPr txBox="1">
              <a:spLocks noChangeArrowheads="1"/>
            </p:cNvSpPr>
            <p:nvPr/>
          </p:nvSpPr>
          <p:spPr bwMode="auto">
            <a:xfrm>
              <a:off x="5283935" y="3167922"/>
              <a:ext cx="1116052" cy="3693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>
                  <a:solidFill>
                    <a:srgbClr val="0070C0"/>
                  </a:solidFill>
                </a:rPr>
                <a:t>USP</a:t>
              </a:r>
            </a:p>
          </p:txBody>
        </p:sp>
        <p:sp>
          <p:nvSpPr>
            <p:cNvPr id="47" name="CaixaDeTexto 13"/>
            <p:cNvSpPr txBox="1">
              <a:spLocks noChangeArrowheads="1"/>
            </p:cNvSpPr>
            <p:nvPr/>
          </p:nvSpPr>
          <p:spPr bwMode="auto">
            <a:xfrm>
              <a:off x="5464088" y="3744065"/>
              <a:ext cx="1116052" cy="369382"/>
            </a:xfrm>
            <a:prstGeom prst="rect">
              <a:avLst/>
            </a:prstGeom>
            <a:solidFill>
              <a:srgbClr val="FFFF99">
                <a:alpha val="25098"/>
              </a:srgbClr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>
                  <a:solidFill>
                    <a:srgbClr val="0070C0"/>
                  </a:solidFill>
                </a:rPr>
                <a:t>CEFET</a:t>
              </a:r>
            </a:p>
          </p:txBody>
        </p:sp>
        <p:sp>
          <p:nvSpPr>
            <p:cNvPr id="48" name="CaixaDeTexto 14"/>
            <p:cNvSpPr txBox="1">
              <a:spLocks noChangeArrowheads="1"/>
            </p:cNvSpPr>
            <p:nvPr/>
          </p:nvSpPr>
          <p:spPr bwMode="auto">
            <a:xfrm>
              <a:off x="3491879" y="4320207"/>
              <a:ext cx="1116052" cy="369382"/>
            </a:xfrm>
            <a:prstGeom prst="rect">
              <a:avLst/>
            </a:prstGeom>
            <a:solidFill>
              <a:srgbClr val="FFFF99">
                <a:alpha val="25098"/>
              </a:srgbClr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>
                  <a:solidFill>
                    <a:srgbClr val="0070C0"/>
                  </a:solidFill>
                </a:rPr>
                <a:t>UFPe</a:t>
              </a:r>
            </a:p>
          </p:txBody>
        </p:sp>
        <p:sp>
          <p:nvSpPr>
            <p:cNvPr id="49" name="CaixaDeTexto 15"/>
            <p:cNvSpPr txBox="1">
              <a:spLocks noChangeArrowheads="1"/>
            </p:cNvSpPr>
            <p:nvPr/>
          </p:nvSpPr>
          <p:spPr bwMode="auto">
            <a:xfrm>
              <a:off x="5211924" y="4320207"/>
              <a:ext cx="1116052" cy="369382"/>
            </a:xfrm>
            <a:prstGeom prst="rect">
              <a:avLst/>
            </a:prstGeom>
            <a:solidFill>
              <a:srgbClr val="FFFF99">
                <a:alpha val="25098"/>
              </a:srgbClr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>
                  <a:solidFill>
                    <a:srgbClr val="0070C0"/>
                  </a:solidFill>
                </a:rPr>
                <a:t>UFal</a:t>
              </a:r>
            </a:p>
          </p:txBody>
        </p:sp>
        <p:sp>
          <p:nvSpPr>
            <p:cNvPr id="50" name="CaixaDeTexto 16"/>
            <p:cNvSpPr txBox="1">
              <a:spLocks noChangeArrowheads="1"/>
            </p:cNvSpPr>
            <p:nvPr/>
          </p:nvSpPr>
          <p:spPr bwMode="auto">
            <a:xfrm>
              <a:off x="3267618" y="3744065"/>
              <a:ext cx="1116052" cy="3693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>
                  <a:solidFill>
                    <a:srgbClr val="0070C0"/>
                  </a:solidFill>
                </a:rPr>
                <a:t>UFSCar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0688" y="1347788"/>
            <a:ext cx="54022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80332" y="1484784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Histórico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9816" y="2348880"/>
            <a:ext cx="78843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en-US" sz="2000" i="0" dirty="0" err="1" smtClean="0">
                <a:solidFill>
                  <a:srgbClr val="0070C0"/>
                </a:solidFill>
              </a:rPr>
              <a:t>Em</a:t>
            </a:r>
            <a:r>
              <a:rPr lang="en-US" sz="2000" i="0" dirty="0" smtClean="0">
                <a:solidFill>
                  <a:srgbClr val="0070C0"/>
                </a:solidFill>
              </a:rPr>
              <a:t> 1998, no </a:t>
            </a:r>
            <a:r>
              <a:rPr lang="en-US" sz="2000" i="0" dirty="0" err="1" smtClean="0">
                <a:solidFill>
                  <a:srgbClr val="0070C0"/>
                </a:solidFill>
              </a:rPr>
              <a:t>término</a:t>
            </a:r>
            <a:r>
              <a:rPr lang="en-US" sz="2000" i="0" dirty="0" smtClean="0">
                <a:solidFill>
                  <a:srgbClr val="0070C0"/>
                </a:solidFill>
              </a:rPr>
              <a:t> do </a:t>
            </a:r>
            <a:r>
              <a:rPr lang="en-US" sz="2000" i="0" dirty="0" err="1" smtClean="0">
                <a:solidFill>
                  <a:srgbClr val="0070C0"/>
                </a:solidFill>
              </a:rPr>
              <a:t>projeto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pt-BR" sz="2000" i="0" dirty="0" err="1" smtClean="0">
                <a:solidFill>
                  <a:srgbClr val="0070C0"/>
                </a:solidFill>
              </a:rPr>
              <a:t>AnIMoMat</a:t>
            </a:r>
            <a:r>
              <a:rPr lang="pt-BR" sz="2000" i="0" dirty="0" smtClean="0">
                <a:solidFill>
                  <a:srgbClr val="0070C0"/>
                </a:solidFill>
              </a:rPr>
              <a:t>, os Documentos foram preservados por meio de Migrações Digitais</a:t>
            </a:r>
            <a:r>
              <a:rPr lang="pt-BR" sz="2000" b="1" i="0" dirty="0" smtClean="0">
                <a:solidFill>
                  <a:srgbClr val="7030A0"/>
                </a:solidFill>
              </a:rPr>
              <a:t> </a:t>
            </a:r>
            <a:r>
              <a:rPr lang="pt-BR" sz="2000" i="0" dirty="0" smtClean="0">
                <a:solidFill>
                  <a:srgbClr val="0070C0"/>
                </a:solidFill>
              </a:rPr>
              <a:t>para o Arquivo do INPE e os demais Arquivos foram encerrados.</a:t>
            </a:r>
          </a:p>
          <a:p>
            <a:pPr algn="l">
              <a:lnSpc>
                <a:spcPts val="3000"/>
              </a:lnSpc>
            </a:pPr>
            <a:endParaRPr lang="en-US" sz="2400" b="1" i="0" dirty="0">
              <a:solidFill>
                <a:srgbClr val="006FBA"/>
              </a:solidFill>
            </a:endParaRPr>
          </a:p>
        </p:txBody>
      </p:sp>
      <p:grpSp>
        <p:nvGrpSpPr>
          <p:cNvPr id="48" name="Grupo 29"/>
          <p:cNvGrpSpPr/>
          <p:nvPr/>
        </p:nvGrpSpPr>
        <p:grpSpPr>
          <a:xfrm>
            <a:off x="1403648" y="2852936"/>
            <a:ext cx="3311525" cy="3021013"/>
            <a:chOff x="2916238" y="809625"/>
            <a:chExt cx="3311525" cy="3021013"/>
          </a:xfrm>
        </p:grpSpPr>
        <p:grpSp>
          <p:nvGrpSpPr>
            <p:cNvPr id="49" name="Grupo 17"/>
            <p:cNvGrpSpPr>
              <a:grpSpLocks/>
            </p:cNvGrpSpPr>
            <p:nvPr/>
          </p:nvGrpSpPr>
          <p:grpSpPr bwMode="auto">
            <a:xfrm>
              <a:off x="2916238" y="1557338"/>
              <a:ext cx="3311525" cy="2273300"/>
              <a:chOff x="3267618" y="2586390"/>
              <a:chExt cx="3312522" cy="2273610"/>
            </a:xfrm>
          </p:grpSpPr>
          <p:sp>
            <p:nvSpPr>
              <p:cNvPr id="53" name="Elipse 9"/>
              <p:cNvSpPr>
                <a:spLocks noChangeArrowheads="1"/>
              </p:cNvSpPr>
              <p:nvPr/>
            </p:nvSpPr>
            <p:spPr bwMode="auto">
              <a:xfrm>
                <a:off x="3816000" y="2700000"/>
                <a:ext cx="2160000" cy="2160000"/>
              </a:xfrm>
              <a:prstGeom prst="ellipse">
                <a:avLst/>
              </a:prstGeom>
              <a:noFill/>
              <a:ln w="19050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i="0">
                  <a:solidFill>
                    <a:srgbClr val="003050"/>
                  </a:solidFill>
                </a:endParaRPr>
              </a:p>
            </p:txBody>
          </p:sp>
          <p:sp>
            <p:nvSpPr>
              <p:cNvPr id="54" name="CaixaDeTexto 10"/>
              <p:cNvSpPr txBox="1">
                <a:spLocks noChangeArrowheads="1"/>
              </p:cNvSpPr>
              <p:nvPr/>
            </p:nvSpPr>
            <p:spPr bwMode="auto">
              <a:xfrm>
                <a:off x="4347788" y="2586390"/>
                <a:ext cx="1116052" cy="36938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i="0">
                    <a:solidFill>
                      <a:srgbClr val="0070C0"/>
                    </a:solidFill>
                  </a:rPr>
                  <a:t>INPE</a:t>
                </a:r>
              </a:p>
            </p:txBody>
          </p:sp>
          <p:sp>
            <p:nvSpPr>
              <p:cNvPr id="55" name="CaixaDeTexto 11"/>
              <p:cNvSpPr txBox="1">
                <a:spLocks noChangeArrowheads="1"/>
              </p:cNvSpPr>
              <p:nvPr/>
            </p:nvSpPr>
            <p:spPr bwMode="auto">
              <a:xfrm>
                <a:off x="3411640" y="3167922"/>
                <a:ext cx="1116052" cy="36938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i="0">
                    <a:solidFill>
                      <a:srgbClr val="0070C0"/>
                    </a:solidFill>
                  </a:rPr>
                  <a:t>Unicamp</a:t>
                </a:r>
              </a:p>
            </p:txBody>
          </p:sp>
          <p:sp>
            <p:nvSpPr>
              <p:cNvPr id="56" name="CaixaDeTexto 12"/>
              <p:cNvSpPr txBox="1">
                <a:spLocks noChangeArrowheads="1"/>
              </p:cNvSpPr>
              <p:nvPr/>
            </p:nvSpPr>
            <p:spPr bwMode="auto">
              <a:xfrm>
                <a:off x="5283935" y="3167922"/>
                <a:ext cx="1116052" cy="36938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i="0">
                    <a:solidFill>
                      <a:srgbClr val="0070C0"/>
                    </a:solidFill>
                  </a:rPr>
                  <a:t>USP</a:t>
                </a:r>
              </a:p>
            </p:txBody>
          </p:sp>
          <p:sp>
            <p:nvSpPr>
              <p:cNvPr id="57" name="CaixaDeTexto 13"/>
              <p:cNvSpPr txBox="1">
                <a:spLocks noChangeArrowheads="1"/>
              </p:cNvSpPr>
              <p:nvPr/>
            </p:nvSpPr>
            <p:spPr bwMode="auto">
              <a:xfrm>
                <a:off x="5464088" y="3744065"/>
                <a:ext cx="1116052" cy="369382"/>
              </a:xfrm>
              <a:prstGeom prst="rect">
                <a:avLst/>
              </a:prstGeom>
              <a:solidFill>
                <a:srgbClr val="FFFF99">
                  <a:alpha val="25098"/>
                </a:srgbClr>
              </a:solidFill>
              <a:ln w="952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i="0">
                    <a:solidFill>
                      <a:srgbClr val="0070C0"/>
                    </a:solidFill>
                  </a:rPr>
                  <a:t>CEFET</a:t>
                </a:r>
              </a:p>
            </p:txBody>
          </p:sp>
          <p:sp>
            <p:nvSpPr>
              <p:cNvPr id="58" name="CaixaDeTexto 14"/>
              <p:cNvSpPr txBox="1">
                <a:spLocks noChangeArrowheads="1"/>
              </p:cNvSpPr>
              <p:nvPr/>
            </p:nvSpPr>
            <p:spPr bwMode="auto">
              <a:xfrm>
                <a:off x="3491879" y="4320207"/>
                <a:ext cx="1116052" cy="369382"/>
              </a:xfrm>
              <a:prstGeom prst="rect">
                <a:avLst/>
              </a:prstGeom>
              <a:solidFill>
                <a:srgbClr val="FFFF99">
                  <a:alpha val="25098"/>
                </a:srgbClr>
              </a:solidFill>
              <a:ln w="952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i="0">
                    <a:solidFill>
                      <a:srgbClr val="0070C0"/>
                    </a:solidFill>
                  </a:rPr>
                  <a:t>UFPe</a:t>
                </a:r>
              </a:p>
            </p:txBody>
          </p:sp>
          <p:sp>
            <p:nvSpPr>
              <p:cNvPr id="59" name="CaixaDeTexto 15"/>
              <p:cNvSpPr txBox="1">
                <a:spLocks noChangeArrowheads="1"/>
              </p:cNvSpPr>
              <p:nvPr/>
            </p:nvSpPr>
            <p:spPr bwMode="auto">
              <a:xfrm>
                <a:off x="5211924" y="4320207"/>
                <a:ext cx="1116052" cy="369382"/>
              </a:xfrm>
              <a:prstGeom prst="rect">
                <a:avLst/>
              </a:prstGeom>
              <a:solidFill>
                <a:srgbClr val="FFFF99">
                  <a:alpha val="25098"/>
                </a:srgbClr>
              </a:solidFill>
              <a:ln w="952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i="0">
                    <a:solidFill>
                      <a:srgbClr val="0070C0"/>
                    </a:solidFill>
                  </a:rPr>
                  <a:t>UFal</a:t>
                </a:r>
              </a:p>
            </p:txBody>
          </p:sp>
          <p:sp>
            <p:nvSpPr>
              <p:cNvPr id="60" name="CaixaDeTexto 16"/>
              <p:cNvSpPr txBox="1">
                <a:spLocks noChangeArrowheads="1"/>
              </p:cNvSpPr>
              <p:nvPr/>
            </p:nvSpPr>
            <p:spPr bwMode="auto">
              <a:xfrm>
                <a:off x="3267618" y="3744065"/>
                <a:ext cx="1116052" cy="36938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i="0">
                    <a:solidFill>
                      <a:srgbClr val="0070C0"/>
                    </a:solidFill>
                  </a:rPr>
                  <a:t>UFSCar</a:t>
                </a:r>
              </a:p>
            </p:txBody>
          </p:sp>
        </p:grpSp>
        <p:sp>
          <p:nvSpPr>
            <p:cNvPr id="50" name="Arco 49"/>
            <p:cNvSpPr/>
            <p:nvPr/>
          </p:nvSpPr>
          <p:spPr bwMode="auto">
            <a:xfrm rot="16140000">
              <a:off x="4518026" y="1746250"/>
              <a:ext cx="863600" cy="358775"/>
            </a:xfrm>
            <a:prstGeom prst="arc">
              <a:avLst>
                <a:gd name="adj1" fmla="val 10945823"/>
                <a:gd name="adj2" fmla="val 15620720"/>
              </a:avLst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Arco 50"/>
            <p:cNvSpPr/>
            <p:nvPr/>
          </p:nvSpPr>
          <p:spPr bwMode="auto">
            <a:xfrm rot="5460000" flipH="1">
              <a:off x="3752057" y="1739106"/>
              <a:ext cx="863600" cy="360363"/>
            </a:xfrm>
            <a:prstGeom prst="arc">
              <a:avLst>
                <a:gd name="adj1" fmla="val 10945823"/>
                <a:gd name="adj2" fmla="val 15620720"/>
              </a:avLst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Arco 51"/>
            <p:cNvSpPr/>
            <p:nvPr/>
          </p:nvSpPr>
          <p:spPr bwMode="auto">
            <a:xfrm rot="5460000" flipH="1">
              <a:off x="2951956" y="1385094"/>
              <a:ext cx="2124075" cy="973138"/>
            </a:xfrm>
            <a:prstGeom prst="arc">
              <a:avLst>
                <a:gd name="adj1" fmla="val 10945823"/>
                <a:gd name="adj2" fmla="val 15620720"/>
              </a:avLst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" name="Texto explicativo retangular com cantos arredondados 6"/>
          <p:cNvSpPr>
            <a:spLocks noChangeArrowheads="1"/>
          </p:cNvSpPr>
          <p:nvPr/>
        </p:nvSpPr>
        <p:spPr bwMode="auto">
          <a:xfrm>
            <a:off x="5112000" y="3789040"/>
            <a:ext cx="2448272" cy="1871960"/>
          </a:xfrm>
          <a:prstGeom prst="wedgeRoundRectCallout">
            <a:avLst>
              <a:gd name="adj1" fmla="val -29507"/>
              <a:gd name="adj2" fmla="val -3423"/>
              <a:gd name="adj3" fmla="val 1666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1800" i="0" dirty="0" smtClean="0">
                <a:solidFill>
                  <a:srgbClr val="0070C0"/>
                </a:solidFill>
              </a:rPr>
              <a:t>O Arquivo do INPE se tornou a</a:t>
            </a:r>
          </a:p>
          <a:p>
            <a:r>
              <a:rPr lang="pt-BR" sz="1800" b="1" dirty="0" smtClean="0">
                <a:solidFill>
                  <a:srgbClr val="0070C0"/>
                </a:solidFill>
              </a:rPr>
              <a:t>Biblioteca Digital da Memória Científica do INPE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31679" y="1484784"/>
            <a:ext cx="188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Caractéristicas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i="0" dirty="0" smtClean="0">
                <a:solidFill>
                  <a:srgbClr val="006FBA"/>
                </a:solidFill>
              </a:rPr>
              <a:t>Multi </a:t>
            </a:r>
            <a:r>
              <a:rPr lang="en-US" sz="2000" i="0" dirty="0" err="1" smtClean="0">
                <a:solidFill>
                  <a:srgbClr val="006FBA"/>
                </a:solidFill>
              </a:rPr>
              <a:t>sistema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operacional</a:t>
            </a:r>
            <a:r>
              <a:rPr lang="en-US" sz="2000" i="0" dirty="0" smtClean="0">
                <a:solidFill>
                  <a:srgbClr val="006FBA"/>
                </a:solidFill>
              </a:rPr>
              <a:t> (Windows, Linux, SunOS)</a:t>
            </a: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Distribuida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na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dirty="0" smtClean="0">
                <a:solidFill>
                  <a:srgbClr val="006FBA"/>
                </a:solidFill>
              </a:rPr>
              <a:t>Web</a:t>
            </a: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Código</a:t>
            </a:r>
            <a:r>
              <a:rPr lang="en-US" sz="2000" i="0" dirty="0" smtClean="0">
                <a:solidFill>
                  <a:srgbClr val="006FBA"/>
                </a:solidFill>
              </a:rPr>
              <a:t>: </a:t>
            </a:r>
            <a:r>
              <a:rPr lang="en-US" sz="2000" i="0" dirty="0" err="1" smtClean="0">
                <a:solidFill>
                  <a:srgbClr val="006FBA"/>
                </a:solidFill>
              </a:rPr>
              <a:t>UR</a:t>
            </a:r>
            <a:r>
              <a:rPr lang="en-US" sz="2000" dirty="0" err="1" smtClean="0">
                <a:solidFill>
                  <a:srgbClr val="006FBA"/>
                </a:solidFill>
              </a:rPr>
              <a:t>Lib</a:t>
            </a:r>
            <a:r>
              <a:rPr lang="en-US" sz="2000" i="0" dirty="0" err="1" smtClean="0">
                <a:solidFill>
                  <a:srgbClr val="006FBA"/>
                </a:solidFill>
              </a:rPr>
              <a:t>Service</a:t>
            </a:r>
            <a:r>
              <a:rPr lang="en-US" sz="2000" i="0" dirty="0" smtClean="0">
                <a:solidFill>
                  <a:srgbClr val="006FBA"/>
                </a:solidFill>
              </a:rPr>
              <a:t> (</a:t>
            </a:r>
            <a:r>
              <a:rPr lang="en-US" sz="2000" i="0" dirty="0" err="1" smtClean="0">
                <a:solidFill>
                  <a:srgbClr val="006FBA"/>
                </a:solidFill>
              </a:rPr>
              <a:t>registro</a:t>
            </a:r>
            <a:r>
              <a:rPr lang="en-US" sz="2000" i="0" dirty="0" smtClean="0">
                <a:solidFill>
                  <a:srgbClr val="006FBA"/>
                </a:solidFill>
              </a:rPr>
              <a:t> INPI</a:t>
            </a:r>
            <a:r>
              <a:rPr lang="en-US" sz="2000" i="0" dirty="0" smtClean="0">
                <a:solidFill>
                  <a:srgbClr val="0070C0"/>
                </a:solidFill>
              </a:rPr>
              <a:t>: 00072253) - </a:t>
            </a:r>
            <a:r>
              <a:rPr lang="en-US" sz="2000" i="0" dirty="0" smtClean="0">
                <a:solidFill>
                  <a:srgbClr val="006FBA"/>
                </a:solidFill>
              </a:rPr>
              <a:t>2 MB (</a:t>
            </a:r>
            <a:r>
              <a:rPr lang="en-US" sz="2000" i="0" dirty="0" err="1" smtClean="0">
                <a:solidFill>
                  <a:srgbClr val="006FBA"/>
                </a:solidFill>
              </a:rPr>
              <a:t>zipado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  <a:endParaRPr lang="en-US" sz="2000" i="0" dirty="0" smtClean="0">
              <a:solidFill>
                <a:srgbClr val="0070C0"/>
              </a:solidFill>
            </a:endParaRP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Linguagem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programação</a:t>
            </a:r>
            <a:r>
              <a:rPr lang="en-US" sz="2000" i="0" dirty="0" smtClean="0">
                <a:solidFill>
                  <a:srgbClr val="006FBA"/>
                </a:solidFill>
              </a:rPr>
              <a:t>: </a:t>
            </a:r>
            <a:r>
              <a:rPr lang="en-US" sz="2000" i="0" dirty="0" err="1" smtClean="0">
                <a:solidFill>
                  <a:srgbClr val="006FBA"/>
                </a:solidFill>
              </a:rPr>
              <a:t>Tcl</a:t>
            </a:r>
            <a:r>
              <a:rPr lang="en-US" sz="2000" i="0" dirty="0" smtClean="0">
                <a:solidFill>
                  <a:srgbClr val="006FBA"/>
                </a:solidFill>
              </a:rPr>
              <a:t>/</a:t>
            </a:r>
            <a:r>
              <a:rPr lang="en-US" sz="2000" i="0" dirty="0" err="1" smtClean="0">
                <a:solidFill>
                  <a:srgbClr val="006FBA"/>
                </a:solidFill>
              </a:rPr>
              <a:t>Tk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Pacotes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auxiliares</a:t>
            </a:r>
            <a:r>
              <a:rPr lang="en-US" sz="2000" i="0" dirty="0" smtClean="0">
                <a:solidFill>
                  <a:srgbClr val="006FBA"/>
                </a:solidFill>
              </a:rPr>
              <a:t>: Zip, Unzip e Apache http</a:t>
            </a: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Instalação</a:t>
            </a:r>
            <a:r>
              <a:rPr lang="en-US" sz="2000" i="0" dirty="0" smtClean="0">
                <a:solidFill>
                  <a:srgbClr val="006FBA"/>
                </a:solidFill>
              </a:rPr>
              <a:t> de um </a:t>
            </a:r>
            <a:r>
              <a:rPr lang="en-US" sz="2000" i="0" dirty="0" err="1" smtClean="0">
                <a:solidFill>
                  <a:srgbClr val="006FBA"/>
                </a:solidFill>
              </a:rPr>
              <a:t>Arquivo</a:t>
            </a:r>
            <a:r>
              <a:rPr lang="en-US" sz="2000" i="0" dirty="0" smtClean="0">
                <a:solidFill>
                  <a:srgbClr val="006FBA"/>
                </a:solidFill>
              </a:rPr>
              <a:t>: download, unzip, start</a:t>
            </a: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Funcionamento</a:t>
            </a:r>
            <a:r>
              <a:rPr lang="en-US" sz="2000" i="0" dirty="0" smtClean="0">
                <a:solidFill>
                  <a:srgbClr val="006FBA"/>
                </a:solidFill>
              </a:rPr>
              <a:t>: </a:t>
            </a:r>
            <a:r>
              <a:rPr lang="en-US" sz="2000" i="0" dirty="0" err="1" smtClean="0">
                <a:solidFill>
                  <a:srgbClr val="006FBA"/>
                </a:solidFill>
              </a:rPr>
              <a:t>dependente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somente</a:t>
            </a:r>
            <a:r>
              <a:rPr lang="en-US" sz="2000" i="0" dirty="0" smtClean="0">
                <a:solidFill>
                  <a:srgbClr val="006FBA"/>
                </a:solidFill>
              </a:rPr>
              <a:t> do </a:t>
            </a:r>
            <a:r>
              <a:rPr lang="en-US" sz="2000" i="0" dirty="0" err="1" smtClean="0">
                <a:solidFill>
                  <a:srgbClr val="006FBA"/>
                </a:solidFill>
              </a:rPr>
              <a:t>sistema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arquivo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endParaRPr lang="en-US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endParaRPr lang="en-US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endParaRPr lang="pt-BR" sz="2000" i="0" dirty="0" smtClean="0">
              <a:solidFill>
                <a:srgbClr val="006FBA"/>
              </a:solidFill>
            </a:endParaRPr>
          </a:p>
        </p:txBody>
      </p:sp>
      <p:pic>
        <p:nvPicPr>
          <p:cNvPr id="2053" name="Picture 5" descr="C:\tmp\pendr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00" y="5234012"/>
            <a:ext cx="1625600" cy="1003300"/>
          </a:xfrm>
          <a:prstGeom prst="rect">
            <a:avLst/>
          </a:prstGeom>
          <a:noFill/>
        </p:spPr>
      </p:pic>
      <p:sp>
        <p:nvSpPr>
          <p:cNvPr id="12" name="Texto explicativo retangular com cantos arredondados 10"/>
          <p:cNvSpPr>
            <a:spLocks noChangeArrowheads="1"/>
          </p:cNvSpPr>
          <p:nvPr/>
        </p:nvSpPr>
        <p:spPr bwMode="auto">
          <a:xfrm>
            <a:off x="6012160" y="5230267"/>
            <a:ext cx="2232248" cy="935037"/>
          </a:xfrm>
          <a:prstGeom prst="wedgeRoundRectCallout">
            <a:avLst>
              <a:gd name="adj1" fmla="val -58685"/>
              <a:gd name="adj2" fmla="val 20021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1800" i="0" dirty="0" smtClean="0">
                <a:solidFill>
                  <a:srgbClr val="006FBA"/>
                </a:solidFill>
              </a:rPr>
              <a:t>Um Arquivo pode ser instalado num </a:t>
            </a:r>
            <a:r>
              <a:rPr lang="pt-BR" sz="1800" i="0" dirty="0" err="1" smtClean="0">
                <a:solidFill>
                  <a:srgbClr val="006FBA"/>
                </a:solidFill>
              </a:rPr>
              <a:t>pendrive</a:t>
            </a:r>
            <a:endParaRPr lang="en-US" sz="18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08998" y="1484784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Conceitos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b="1" i="0" dirty="0" err="1" smtClean="0">
                <a:solidFill>
                  <a:srgbClr val="006FBA"/>
                </a:solidFill>
              </a:rPr>
              <a:t>Documento</a:t>
            </a:r>
            <a:r>
              <a:rPr lang="en-US" sz="2000" i="0" dirty="0" smtClean="0">
                <a:solidFill>
                  <a:srgbClr val="006FBA"/>
                </a:solidFill>
              </a:rPr>
              <a:t> (</a:t>
            </a:r>
            <a:r>
              <a:rPr lang="en-US" sz="2000" i="0" dirty="0" err="1" smtClean="0">
                <a:solidFill>
                  <a:srgbClr val="006FBA"/>
                </a:solidFill>
              </a:rPr>
              <a:t>uma</a:t>
            </a:r>
            <a:r>
              <a:rPr lang="en-US" sz="2000" i="0" dirty="0" smtClean="0">
                <a:solidFill>
                  <a:srgbClr val="006FBA"/>
                </a:solidFill>
              </a:rPr>
              <a:t> pasta com um </a:t>
            </a:r>
            <a:r>
              <a:rPr lang="en-US" sz="2000" i="0" dirty="0" err="1" smtClean="0">
                <a:solidFill>
                  <a:srgbClr val="006FBA"/>
                </a:solidFill>
              </a:rPr>
              <a:t>ou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mais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arquivos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computador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</a:p>
          <a:p>
            <a:pPr algn="l">
              <a:lnSpc>
                <a:spcPts val="3000"/>
              </a:lnSpc>
            </a:pPr>
            <a:r>
              <a:rPr lang="en-US" sz="2000" b="1" i="0" dirty="0" err="1" smtClean="0">
                <a:solidFill>
                  <a:srgbClr val="006FBA"/>
                </a:solidFill>
              </a:rPr>
              <a:t>Repositório</a:t>
            </a:r>
            <a:r>
              <a:rPr lang="en-US" sz="2000" i="0" dirty="0" smtClean="0">
                <a:solidFill>
                  <a:srgbClr val="006FBA"/>
                </a:solidFill>
              </a:rPr>
              <a:t> (4 pastas </a:t>
            </a:r>
            <a:r>
              <a:rPr lang="en-US" sz="2000" i="0" dirty="0" err="1" smtClean="0">
                <a:solidFill>
                  <a:srgbClr val="006FBA"/>
                </a:solidFill>
              </a:rPr>
              <a:t>aninhadas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para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depósito</a:t>
            </a:r>
            <a:r>
              <a:rPr lang="en-US" sz="2000" i="0" dirty="0" smtClean="0">
                <a:solidFill>
                  <a:srgbClr val="006FBA"/>
                </a:solidFill>
              </a:rPr>
              <a:t> de um </a:t>
            </a:r>
            <a:r>
              <a:rPr lang="en-US" sz="2000" i="0" dirty="0" err="1" smtClean="0">
                <a:solidFill>
                  <a:srgbClr val="006FBA"/>
                </a:solidFill>
              </a:rPr>
              <a:t>Documento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</a:p>
          <a:p>
            <a:pPr algn="l">
              <a:lnSpc>
                <a:spcPts val="3000"/>
              </a:lnSpc>
            </a:pPr>
            <a:r>
              <a:rPr lang="en-US" sz="2000" b="1" i="0" dirty="0" err="1" smtClean="0">
                <a:solidFill>
                  <a:srgbClr val="006FBA"/>
                </a:solidFill>
              </a:rPr>
              <a:t>Arquivo</a:t>
            </a:r>
            <a:r>
              <a:rPr lang="en-US" sz="2000" i="0" dirty="0" smtClean="0">
                <a:solidFill>
                  <a:srgbClr val="006FBA"/>
                </a:solidFill>
              </a:rPr>
              <a:t> (</a:t>
            </a:r>
            <a:r>
              <a:rPr lang="en-US" sz="2000" i="0" dirty="0" err="1" smtClean="0">
                <a:solidFill>
                  <a:srgbClr val="006FBA"/>
                </a:solidFill>
              </a:rPr>
              <a:t>uma</a:t>
            </a:r>
            <a:r>
              <a:rPr lang="en-US" sz="2000" i="0" dirty="0" smtClean="0">
                <a:solidFill>
                  <a:srgbClr val="006FBA"/>
                </a:solidFill>
              </a:rPr>
              <a:t> pasta </a:t>
            </a:r>
            <a:r>
              <a:rPr lang="en-US" sz="2000" i="0" dirty="0" err="1" smtClean="0">
                <a:solidFill>
                  <a:srgbClr val="006FBA"/>
                </a:solidFill>
              </a:rPr>
              <a:t>contendo</a:t>
            </a:r>
            <a:r>
              <a:rPr lang="en-US" sz="2000" i="0" dirty="0" smtClean="0">
                <a:solidFill>
                  <a:srgbClr val="006FBA"/>
                </a:solidFill>
              </a:rPr>
              <a:t> um </a:t>
            </a:r>
            <a:r>
              <a:rPr lang="en-US" sz="2000" i="0" dirty="0" err="1" smtClean="0">
                <a:solidFill>
                  <a:srgbClr val="006FBA"/>
                </a:solidFill>
              </a:rPr>
              <a:t>ou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mais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Repositórios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</a:p>
          <a:p>
            <a:pPr algn="l">
              <a:lnSpc>
                <a:spcPts val="3000"/>
              </a:lnSpc>
            </a:pPr>
            <a:r>
              <a:rPr lang="en-US" sz="2000" b="1" i="0" dirty="0" err="1" smtClean="0">
                <a:solidFill>
                  <a:srgbClr val="006FBA"/>
                </a:solidFill>
              </a:rPr>
              <a:t>Federação</a:t>
            </a:r>
            <a:r>
              <a:rPr lang="en-US" sz="2000" i="0" dirty="0" smtClean="0">
                <a:solidFill>
                  <a:srgbClr val="006FBA"/>
                </a:solidFill>
              </a:rPr>
              <a:t> (</a:t>
            </a:r>
            <a:r>
              <a:rPr lang="en-US" sz="2000" i="0" dirty="0" err="1" smtClean="0">
                <a:solidFill>
                  <a:srgbClr val="006FBA"/>
                </a:solidFill>
              </a:rPr>
              <a:t>conjunto</a:t>
            </a:r>
            <a:r>
              <a:rPr lang="en-US" sz="2000" i="0" dirty="0" smtClean="0">
                <a:solidFill>
                  <a:srgbClr val="006FBA"/>
                </a:solidFill>
              </a:rPr>
              <a:t> de um </a:t>
            </a:r>
            <a:r>
              <a:rPr lang="en-US" sz="2000" i="0" dirty="0" err="1" smtClean="0">
                <a:solidFill>
                  <a:srgbClr val="006FBA"/>
                </a:solidFill>
              </a:rPr>
              <a:t>ou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mais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Arquivos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</a:p>
          <a:p>
            <a:pPr algn="l">
              <a:lnSpc>
                <a:spcPts val="3000"/>
              </a:lnSpc>
            </a:pPr>
            <a:r>
              <a:rPr lang="en-US" sz="2000" b="1" i="0" dirty="0" err="1" smtClean="0">
                <a:solidFill>
                  <a:srgbClr val="006FBA"/>
                </a:solidFill>
              </a:rPr>
              <a:t>Arquivo</a:t>
            </a:r>
            <a:r>
              <a:rPr lang="en-US" sz="2000" b="1" i="0" dirty="0" smtClean="0">
                <a:solidFill>
                  <a:srgbClr val="006FBA"/>
                </a:solidFill>
              </a:rPr>
              <a:t> </a:t>
            </a:r>
            <a:r>
              <a:rPr lang="en-US" sz="2000" b="1" i="0" smtClean="0">
                <a:solidFill>
                  <a:srgbClr val="006FBA"/>
                </a:solidFill>
              </a:rPr>
              <a:t>Lógico</a:t>
            </a:r>
            <a:r>
              <a:rPr lang="en-US" sz="2000" i="0" smtClean="0">
                <a:solidFill>
                  <a:srgbClr val="006FBA"/>
                </a:solidFill>
              </a:rPr>
              <a:t> </a:t>
            </a:r>
            <a:r>
              <a:rPr lang="en-US" sz="2000" i="0" dirty="0" smtClean="0">
                <a:solidFill>
                  <a:srgbClr val="006FBA"/>
                </a:solidFill>
              </a:rPr>
              <a:t>(</a:t>
            </a:r>
            <a:r>
              <a:rPr lang="en-US" sz="2000" i="0" dirty="0" err="1" smtClean="0">
                <a:solidFill>
                  <a:srgbClr val="006FBA"/>
                </a:solidFill>
              </a:rPr>
              <a:t>uma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Federação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ou</a:t>
            </a:r>
            <a:r>
              <a:rPr lang="en-US" sz="2000" i="0" dirty="0" smtClean="0">
                <a:solidFill>
                  <a:srgbClr val="006FBA"/>
                </a:solidFill>
              </a:rPr>
              <a:t> parte </a:t>
            </a:r>
            <a:r>
              <a:rPr lang="en-US" sz="2000" i="0" dirty="0" err="1" smtClean="0">
                <a:solidFill>
                  <a:srgbClr val="006FBA"/>
                </a:solidFill>
              </a:rPr>
              <a:t>dela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</a:p>
          <a:p>
            <a:pPr algn="l">
              <a:lnSpc>
                <a:spcPts val="3000"/>
              </a:lnSpc>
            </a:pP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endParaRPr lang="pt-BR" sz="2000" i="0" dirty="0" smtClean="0">
              <a:solidFill>
                <a:srgbClr val="006FBA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1560" y="4509120"/>
            <a:ext cx="7884368" cy="1584176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tIns="0" bIns="0"/>
          <a:lstStyle/>
          <a:p>
            <a:pPr marL="360000" algn="l">
              <a:spcBef>
                <a:spcPts val="0"/>
              </a:spcBef>
            </a:pPr>
            <a:endParaRPr lang="pt-BR" sz="2000" i="0" dirty="0" smtClean="0">
              <a:solidFill>
                <a:srgbClr val="006FBA"/>
              </a:solidFill>
            </a:endParaRPr>
          </a:p>
          <a:p>
            <a:pPr marL="360000" algn="l">
              <a:spcBef>
                <a:spcPts val="0"/>
              </a:spcBef>
            </a:pPr>
            <a:r>
              <a:rPr lang="pt-BR" sz="2000" i="0" dirty="0" smtClean="0">
                <a:solidFill>
                  <a:srgbClr val="006FBA"/>
                </a:solidFill>
              </a:rPr>
              <a:t>A plataforma </a:t>
            </a:r>
            <a:r>
              <a:rPr lang="en-US" sz="2000" i="0" dirty="0" err="1" smtClean="0">
                <a:solidFill>
                  <a:srgbClr val="006FBA"/>
                </a:solidFill>
              </a:rPr>
              <a:t>UR</a:t>
            </a:r>
            <a:r>
              <a:rPr lang="en-US" sz="2000" dirty="0" err="1" smtClean="0">
                <a:solidFill>
                  <a:srgbClr val="006FBA"/>
                </a:solidFill>
              </a:rPr>
              <a:t>Lib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está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preparada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para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hospedar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uma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ou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mais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Federações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Arquivos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distribuidos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na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dirty="0" smtClean="0">
                <a:solidFill>
                  <a:srgbClr val="006FBA"/>
                </a:solidFill>
              </a:rPr>
              <a:t>Internet</a:t>
            </a:r>
            <a:r>
              <a:rPr lang="pt-BR" sz="2000" i="0" dirty="0" smtClean="0">
                <a:solidFill>
                  <a:srgbClr val="006FBA"/>
                </a:solidFill>
              </a:rPr>
              <a:t>, todos utilizando o mesmo </a:t>
            </a:r>
            <a:r>
              <a:rPr lang="en-US" sz="2000" i="0" dirty="0" err="1" smtClean="0">
                <a:solidFill>
                  <a:srgbClr val="0070C0"/>
                </a:solidFill>
              </a:rPr>
              <a:t>sistema</a:t>
            </a:r>
            <a:r>
              <a:rPr lang="en-US" sz="2000" i="0" dirty="0" smtClean="0">
                <a:solidFill>
                  <a:srgbClr val="0070C0"/>
                </a:solidFill>
              </a:rPr>
              <a:t> de </a:t>
            </a:r>
            <a:r>
              <a:rPr lang="en-US" sz="2000" i="0" dirty="0" err="1" smtClean="0">
                <a:solidFill>
                  <a:srgbClr val="0070C0"/>
                </a:solidFill>
              </a:rPr>
              <a:t>identificação</a:t>
            </a:r>
            <a:r>
              <a:rPr lang="en-US" sz="2000" i="0" dirty="0" smtClean="0">
                <a:solidFill>
                  <a:srgbClr val="0070C0"/>
                </a:solidFill>
              </a:rPr>
              <a:t> dos </a:t>
            </a:r>
            <a:r>
              <a:rPr lang="en-US" sz="2000" i="0" dirty="0" err="1" smtClean="0">
                <a:solidFill>
                  <a:srgbClr val="0070C0"/>
                </a:solidFill>
              </a:rPr>
              <a:t>documentos</a:t>
            </a:r>
            <a:r>
              <a:rPr lang="en-US" sz="2000" i="0" dirty="0" smtClean="0">
                <a:solidFill>
                  <a:srgbClr val="0070C0"/>
                </a:solidFill>
              </a:rPr>
              <a:t>.</a:t>
            </a:r>
          </a:p>
          <a:p>
            <a:pPr marL="360000" algn="l">
              <a:spcBef>
                <a:spcPts val="0"/>
              </a:spcBef>
            </a:pP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endParaRPr lang="en-US" sz="2400" b="1" i="0" dirty="0">
              <a:solidFill>
                <a:srgbClr val="006F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08998" y="1484784"/>
            <a:ext cx="1326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Conceitos</a:t>
            </a:r>
            <a:endParaRPr lang="en-US" sz="2000" dirty="0" smtClean="0">
              <a:solidFill>
                <a:srgbClr val="006FBA"/>
              </a:solidFill>
            </a:endParaRPr>
          </a:p>
          <a:p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1691680" y="2276872"/>
            <a:ext cx="5832648" cy="3384376"/>
          </a:xfrm>
          <a:prstGeom prst="roundRect">
            <a:avLst/>
          </a:prstGeom>
          <a:solidFill>
            <a:srgbClr val="FFFF37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bIns="0" rtlCol="0" anchor="b"/>
          <a:lstStyle/>
          <a:p>
            <a:pPr algn="r"/>
            <a:r>
              <a:rPr lang="en-US" i="0" dirty="0" err="1" smtClean="0">
                <a:solidFill>
                  <a:srgbClr val="0070C0"/>
                </a:solidFill>
              </a:rPr>
              <a:t>Federação</a:t>
            </a:r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11" name="Retângulo de cantos arredondados 10"/>
          <p:cNvSpPr>
            <a:spLocks noChangeAspect="1"/>
          </p:cNvSpPr>
          <p:nvPr/>
        </p:nvSpPr>
        <p:spPr bwMode="auto">
          <a:xfrm>
            <a:off x="1907709" y="2492901"/>
            <a:ext cx="4199511" cy="2436751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bIns="0" rtlCol="0" anchor="b"/>
          <a:lstStyle/>
          <a:p>
            <a:pPr algn="r"/>
            <a:r>
              <a:rPr lang="en-US" i="0" dirty="0" err="1" smtClean="0">
                <a:solidFill>
                  <a:srgbClr val="0070C0"/>
                </a:solidFill>
              </a:rPr>
              <a:t>Arquivo</a:t>
            </a:r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56176" y="331200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/>
              <a:t>…</a:t>
            </a:r>
            <a:endParaRPr lang="en-US" sz="3200" b="1" i="0" dirty="0"/>
          </a:p>
        </p:txBody>
      </p:sp>
      <p:sp>
        <p:nvSpPr>
          <p:cNvPr id="15" name="Retângulo de cantos arredondados 14"/>
          <p:cNvSpPr>
            <a:spLocks noChangeAspect="1"/>
          </p:cNvSpPr>
          <p:nvPr/>
        </p:nvSpPr>
        <p:spPr bwMode="auto">
          <a:xfrm>
            <a:off x="2123735" y="2708923"/>
            <a:ext cx="2736956" cy="1588112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tIns="46800" bIns="0" rtlCol="0" anchor="b"/>
          <a:lstStyle/>
          <a:p>
            <a:pPr algn="r"/>
            <a:r>
              <a:rPr lang="en-US" i="0" dirty="0" err="1" smtClean="0">
                <a:solidFill>
                  <a:srgbClr val="0070C0"/>
                </a:solidFill>
              </a:rPr>
              <a:t>Repositório</a:t>
            </a:r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004048" y="3132000"/>
            <a:ext cx="4332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/>
              <a:t>…</a:t>
            </a:r>
            <a:endParaRPr lang="en-US" sz="3200" b="1" i="0" dirty="0"/>
          </a:p>
        </p:txBody>
      </p:sp>
      <p:sp>
        <p:nvSpPr>
          <p:cNvPr id="18" name="Retângulo de cantos arredondados 17"/>
          <p:cNvSpPr>
            <a:spLocks noChangeAspect="1"/>
          </p:cNvSpPr>
          <p:nvPr/>
        </p:nvSpPr>
        <p:spPr bwMode="auto">
          <a:xfrm>
            <a:off x="2339773" y="2924970"/>
            <a:ext cx="1383920" cy="803015"/>
          </a:xfrm>
          <a:prstGeom prst="roundRect">
            <a:avLst/>
          </a:prstGeom>
          <a:solidFill>
            <a:srgbClr val="FFFFCD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bIns="0" rtlCol="0" anchor="b"/>
          <a:lstStyle/>
          <a:p>
            <a:pPr algn="r"/>
            <a:r>
              <a:rPr lang="en-US" i="0" dirty="0" err="1" smtClean="0">
                <a:solidFill>
                  <a:srgbClr val="0070C0"/>
                </a:solidFill>
              </a:rPr>
              <a:t>Documento</a:t>
            </a:r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13" name="Texto explicativo retangular com cantos arredondados 16"/>
          <p:cNvSpPr>
            <a:spLocks noChangeArrowheads="1"/>
          </p:cNvSpPr>
          <p:nvPr/>
        </p:nvSpPr>
        <p:spPr bwMode="auto">
          <a:xfrm>
            <a:off x="5580112" y="1268760"/>
            <a:ext cx="3168352" cy="792088"/>
          </a:xfrm>
          <a:prstGeom prst="wedgeRoundRectCallout">
            <a:avLst>
              <a:gd name="adj1" fmla="val -45920"/>
              <a:gd name="adj2" fmla="val 139046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smtClean="0">
                <a:solidFill>
                  <a:srgbClr val="0070C0"/>
                </a:solidFill>
              </a:rPr>
              <a:t>Um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</a:t>
            </a:r>
            <a:r>
              <a:rPr lang="en-US" sz="1800" i="0" dirty="0" smtClean="0">
                <a:solidFill>
                  <a:srgbClr val="0070C0"/>
                </a:solidFill>
              </a:rPr>
              <a:t> é </a:t>
            </a:r>
            <a:r>
              <a:rPr lang="en-US" sz="1800" i="0" dirty="0" err="1" smtClean="0">
                <a:solidFill>
                  <a:srgbClr val="0070C0"/>
                </a:solidFill>
              </a:rPr>
              <a:t>armezenada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numa</a:t>
            </a:r>
            <a:r>
              <a:rPr lang="en-US" sz="1800" i="0" dirty="0" smtClean="0">
                <a:solidFill>
                  <a:srgbClr val="0070C0"/>
                </a:solidFill>
              </a:rPr>
              <a:t> pasta 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  <p:sp>
        <p:nvSpPr>
          <p:cNvPr id="14" name="Texto explicativo retangular com cantos arredondados 16"/>
          <p:cNvSpPr>
            <a:spLocks noChangeArrowheads="1"/>
          </p:cNvSpPr>
          <p:nvPr/>
        </p:nvSpPr>
        <p:spPr bwMode="auto">
          <a:xfrm>
            <a:off x="6804248" y="2852936"/>
            <a:ext cx="1944216" cy="1872208"/>
          </a:xfrm>
          <a:prstGeom prst="wedgeRoundRectCallout">
            <a:avLst>
              <a:gd name="adj1" fmla="val -43960"/>
              <a:gd name="adj2" fmla="val 66463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Uma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Federação</a:t>
            </a:r>
            <a:r>
              <a:rPr lang="en-US" sz="1800" i="0" dirty="0" smtClean="0">
                <a:solidFill>
                  <a:srgbClr val="0070C0"/>
                </a:solidFill>
              </a:rPr>
              <a:t> é </a:t>
            </a:r>
            <a:r>
              <a:rPr lang="en-US" sz="1800" i="0" dirty="0" err="1" smtClean="0">
                <a:solidFill>
                  <a:srgbClr val="0070C0"/>
                </a:solidFill>
              </a:rPr>
              <a:t>armazenada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em</a:t>
            </a:r>
            <a:r>
              <a:rPr lang="en-US" sz="1800" i="0" dirty="0" smtClean="0">
                <a:solidFill>
                  <a:srgbClr val="0070C0"/>
                </a:solidFill>
              </a:rPr>
              <a:t> um </a:t>
            </a:r>
            <a:r>
              <a:rPr lang="en-US" sz="1800" i="0" dirty="0" err="1" smtClean="0">
                <a:solidFill>
                  <a:srgbClr val="0070C0"/>
                </a:solidFill>
              </a:rPr>
              <a:t>ou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mais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sistemas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arquivos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  <p:sp>
        <p:nvSpPr>
          <p:cNvPr id="17" name="Texto explicativo retangular com cantos arredondados 16"/>
          <p:cNvSpPr>
            <a:spLocks noChangeArrowheads="1"/>
          </p:cNvSpPr>
          <p:nvPr/>
        </p:nvSpPr>
        <p:spPr bwMode="auto">
          <a:xfrm>
            <a:off x="467544" y="5157192"/>
            <a:ext cx="2448272" cy="1016496"/>
          </a:xfrm>
          <a:prstGeom prst="wedgeRoundRectCallout">
            <a:avLst>
              <a:gd name="adj1" fmla="val -33067"/>
              <a:gd name="adj2" fmla="val 21485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Uma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Federação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consista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numa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lista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Arquivos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08998" y="1484784"/>
            <a:ext cx="1326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Conceitos</a:t>
            </a:r>
            <a:endParaRPr lang="en-US" sz="2000" dirty="0" smtClean="0">
              <a:solidFill>
                <a:srgbClr val="006FBA"/>
              </a:solidFill>
            </a:endParaRPr>
          </a:p>
          <a:p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1691680" y="2276872"/>
            <a:ext cx="5832648" cy="3384376"/>
          </a:xfrm>
          <a:prstGeom prst="roundRect">
            <a:avLst/>
          </a:prstGeom>
          <a:solidFill>
            <a:srgbClr val="FFFF37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bIns="0" rtlCol="0" anchor="b"/>
          <a:lstStyle/>
          <a:p>
            <a:pPr algn="r"/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11" name="Retângulo de cantos arredondados 10"/>
          <p:cNvSpPr>
            <a:spLocks noChangeAspect="1"/>
          </p:cNvSpPr>
          <p:nvPr/>
        </p:nvSpPr>
        <p:spPr bwMode="auto">
          <a:xfrm>
            <a:off x="2149779" y="2708925"/>
            <a:ext cx="2854269" cy="1656179"/>
          </a:xfrm>
          <a:prstGeom prst="roundRect">
            <a:avLst/>
          </a:prstGeom>
          <a:solidFill>
            <a:srgbClr val="FFFF37"/>
          </a:solidFill>
          <a:ln w="9525">
            <a:noFill/>
            <a:miter lim="800000"/>
            <a:headEnd/>
            <a:tailEnd/>
          </a:ln>
        </p:spPr>
        <p:txBody>
          <a:bodyPr bIns="0" rtlCol="0" anchor="b"/>
          <a:lstStyle/>
          <a:p>
            <a:pPr algn="r"/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13" name="Retângulo de cantos arredondados 12"/>
          <p:cNvSpPr>
            <a:spLocks noChangeAspect="1"/>
          </p:cNvSpPr>
          <p:nvPr/>
        </p:nvSpPr>
        <p:spPr bwMode="auto">
          <a:xfrm>
            <a:off x="4166003" y="3501008"/>
            <a:ext cx="2854269" cy="1656179"/>
          </a:xfrm>
          <a:prstGeom prst="roundRect">
            <a:avLst/>
          </a:prstGeom>
          <a:solidFill>
            <a:srgbClr val="FFFF37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bIns="0" rtlCol="0" anchor="b"/>
          <a:lstStyle/>
          <a:p>
            <a:pPr algn="r"/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14" name="Retângulo de cantos arredondados 13"/>
          <p:cNvSpPr>
            <a:spLocks noChangeAspect="1"/>
          </p:cNvSpPr>
          <p:nvPr/>
        </p:nvSpPr>
        <p:spPr bwMode="auto">
          <a:xfrm>
            <a:off x="2149779" y="2708920"/>
            <a:ext cx="2854269" cy="1656179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bIns="0" rtlCol="0" anchor="b"/>
          <a:lstStyle/>
          <a:p>
            <a:pPr algn="r"/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763688" y="44278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Federação</a:t>
            </a:r>
            <a:r>
              <a:rPr lang="en-US" sz="1800" i="0" dirty="0" smtClean="0">
                <a:solidFill>
                  <a:srgbClr val="0070C0"/>
                </a:solidFill>
              </a:rPr>
              <a:t> A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940152" y="30689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Federação</a:t>
            </a:r>
            <a:r>
              <a:rPr lang="en-US" sz="1800" i="0" dirty="0" smtClean="0">
                <a:solidFill>
                  <a:srgbClr val="0070C0"/>
                </a:solidFill>
              </a:rPr>
              <a:t> B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555776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Federação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todos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os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Arquivos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22" name="Texto explicativo retangular com cantos arredondados 16"/>
          <p:cNvSpPr>
            <a:spLocks noChangeArrowheads="1"/>
          </p:cNvSpPr>
          <p:nvPr/>
        </p:nvSpPr>
        <p:spPr bwMode="auto">
          <a:xfrm>
            <a:off x="5364088" y="1844824"/>
            <a:ext cx="3456633" cy="792088"/>
          </a:xfrm>
          <a:prstGeom prst="wedgeRoundRectCallout">
            <a:avLst>
              <a:gd name="adj1" fmla="val -73578"/>
              <a:gd name="adj2" fmla="val 211197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smtClean="0">
                <a:solidFill>
                  <a:srgbClr val="0070C0"/>
                </a:solidFill>
              </a:rPr>
              <a:t>As </a:t>
            </a:r>
            <a:r>
              <a:rPr lang="en-US" sz="1800" i="0" dirty="0" err="1" smtClean="0">
                <a:solidFill>
                  <a:srgbClr val="0070C0"/>
                </a:solidFill>
              </a:rPr>
              <a:t>Federações</a:t>
            </a:r>
            <a:r>
              <a:rPr lang="en-US" sz="1800" i="0" dirty="0" smtClean="0">
                <a:solidFill>
                  <a:srgbClr val="0070C0"/>
                </a:solidFill>
              </a:rPr>
              <a:t> A e B </a:t>
            </a:r>
            <a:r>
              <a:rPr lang="en-US" sz="1800" i="0" dirty="0" err="1" smtClean="0">
                <a:solidFill>
                  <a:srgbClr val="0070C0"/>
                </a:solidFill>
              </a:rPr>
              <a:t>podem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ter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em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comum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  <p:sp>
        <p:nvSpPr>
          <p:cNvPr id="23" name="Texto explicativo retangular com cantos arredondados 16"/>
          <p:cNvSpPr>
            <a:spLocks noChangeArrowheads="1"/>
          </p:cNvSpPr>
          <p:nvPr/>
        </p:nvSpPr>
        <p:spPr bwMode="auto">
          <a:xfrm>
            <a:off x="323528" y="1268760"/>
            <a:ext cx="3456633" cy="792088"/>
          </a:xfrm>
          <a:prstGeom prst="wedgeRoundRectCallout">
            <a:avLst>
              <a:gd name="adj1" fmla="val 19009"/>
              <a:gd name="adj2" fmla="val 7571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smtClean="0">
                <a:solidFill>
                  <a:srgbClr val="0070C0"/>
                </a:solidFill>
              </a:rPr>
              <a:t>As </a:t>
            </a:r>
            <a:r>
              <a:rPr lang="en-US" sz="1800" i="0" dirty="0" err="1" smtClean="0">
                <a:solidFill>
                  <a:srgbClr val="0070C0"/>
                </a:solidFill>
              </a:rPr>
              <a:t>Federações</a:t>
            </a:r>
            <a:r>
              <a:rPr lang="en-US" sz="1800" i="0" dirty="0" smtClean="0">
                <a:solidFill>
                  <a:srgbClr val="0070C0"/>
                </a:solidFill>
              </a:rPr>
              <a:t> A e B </a:t>
            </a:r>
            <a:r>
              <a:rPr lang="en-US" sz="1800" i="0" dirty="0" err="1" smtClean="0">
                <a:solidFill>
                  <a:srgbClr val="0070C0"/>
                </a:solidFill>
              </a:rPr>
              <a:t>contêm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apenas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alguns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Arquivos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08999" y="1484784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Conceitos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b="1" i="0" dirty="0" err="1" smtClean="0">
                <a:solidFill>
                  <a:srgbClr val="006FBA"/>
                </a:solidFill>
              </a:rPr>
              <a:t>Espelho</a:t>
            </a:r>
            <a:r>
              <a:rPr lang="en-US" sz="2000" b="1" i="0" dirty="0" smtClean="0">
                <a:solidFill>
                  <a:srgbClr val="006FBA"/>
                </a:solidFill>
              </a:rPr>
              <a:t> </a:t>
            </a:r>
            <a:r>
              <a:rPr lang="en-US" sz="2000" b="1" i="0" dirty="0" err="1" smtClean="0">
                <a:solidFill>
                  <a:srgbClr val="006FBA"/>
                </a:solidFill>
              </a:rPr>
              <a:t>bibliográfico</a:t>
            </a:r>
            <a:endParaRPr lang="en-US" sz="2000" b="1" i="0" dirty="0" smtClean="0">
              <a:solidFill>
                <a:srgbClr val="006FBA"/>
              </a:solidFill>
            </a:endParaRPr>
          </a:p>
          <a:p>
            <a:pPr marL="180000" algn="l">
              <a:lnSpc>
                <a:spcPts val="3000"/>
              </a:lnSpc>
            </a:pPr>
            <a:r>
              <a:rPr lang="en-US" sz="2000" i="0" dirty="0" smtClean="0">
                <a:solidFill>
                  <a:srgbClr val="006FBA"/>
                </a:solidFill>
              </a:rPr>
              <a:t>é a </a:t>
            </a:r>
            <a:r>
              <a:rPr lang="en-US" sz="2000" i="0" dirty="0" err="1" smtClean="0">
                <a:solidFill>
                  <a:srgbClr val="006FBA"/>
                </a:solidFill>
              </a:rPr>
              <a:t>página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acesso</a:t>
            </a:r>
            <a:r>
              <a:rPr lang="en-US" sz="2000" i="0" dirty="0" smtClean="0">
                <a:solidFill>
                  <a:srgbClr val="006FBA"/>
                </a:solidFill>
              </a:rPr>
              <a:t> a </a:t>
            </a:r>
            <a:r>
              <a:rPr lang="en-US" sz="2000" i="0" dirty="0" err="1" smtClean="0">
                <a:solidFill>
                  <a:srgbClr val="006FBA"/>
                </a:solidFill>
              </a:rPr>
              <a:t>uma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Federação</a:t>
            </a:r>
            <a:r>
              <a:rPr lang="en-US" sz="2000" i="0" dirty="0" smtClean="0">
                <a:solidFill>
                  <a:srgbClr val="006FBA"/>
                </a:solidFill>
              </a:rPr>
              <a:t>;</a:t>
            </a:r>
          </a:p>
          <a:p>
            <a:pPr marL="180000"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pode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existir</a:t>
            </a:r>
            <a:r>
              <a:rPr lang="en-US" sz="2000" i="0" dirty="0" smtClean="0">
                <a:solidFill>
                  <a:srgbClr val="006FBA"/>
                </a:solidFill>
              </a:rPr>
              <a:t> um </a:t>
            </a:r>
            <a:r>
              <a:rPr lang="en-US" sz="2000" i="0" dirty="0" err="1" smtClean="0">
                <a:solidFill>
                  <a:srgbClr val="006FBA"/>
                </a:solidFill>
              </a:rPr>
              <a:t>ou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mais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para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cada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Federação</a:t>
            </a:r>
            <a:r>
              <a:rPr lang="en-US" sz="2000" i="0" dirty="0" smtClean="0">
                <a:solidFill>
                  <a:srgbClr val="006FBA"/>
                </a:solidFill>
              </a:rPr>
              <a:t>.</a:t>
            </a:r>
          </a:p>
          <a:p>
            <a:pPr marL="180000" algn="l">
              <a:lnSpc>
                <a:spcPts val="3000"/>
              </a:lnSpc>
            </a:pP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r>
              <a:rPr lang="pt-BR" sz="2000" dirty="0" smtClean="0">
                <a:solidFill>
                  <a:srgbClr val="006FBA"/>
                </a:solidFill>
              </a:rPr>
              <a:t>Exemplos</a:t>
            </a:r>
            <a:r>
              <a:rPr lang="pt-BR" sz="2000" i="0" dirty="0" smtClean="0">
                <a:solidFill>
                  <a:srgbClr val="006FBA"/>
                </a:solidFill>
              </a:rPr>
              <a:t> (acesso à Memória Científica do INPE):</a:t>
            </a: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755576" y="4543960"/>
            <a:ext cx="7632848" cy="1384995"/>
          </a:xfrm>
          <a:prstGeom prst="rect">
            <a:avLst/>
          </a:prstGeom>
          <a:solidFill>
            <a:srgbClr val="FFFF99">
              <a:alpha val="74901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1400" b="1" i="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360000" algn="l"/>
            <a:r>
              <a:rPr lang="en-US" sz="1800" b="1" i="0" u="sng" dirty="0" smtClean="0">
                <a:solidFill>
                  <a:srgbClr val="0070C0"/>
                </a:solidFill>
                <a:hlinkClick r:id="rId2"/>
              </a:rPr>
              <a:t>http://urlib.net/sid.inpe.br/bibdigital@80/2006/04.07.15.50.13</a:t>
            </a:r>
            <a:endParaRPr lang="en-US" sz="1800" b="1" i="0" u="sng" dirty="0" smtClean="0">
              <a:solidFill>
                <a:srgbClr val="0070C0"/>
              </a:solidFill>
              <a:hlinkClick r:id="rId3"/>
            </a:endParaRPr>
          </a:p>
          <a:p>
            <a:pPr marL="360000" algn="l"/>
            <a:endParaRPr lang="en-US" sz="1800" b="1" i="0" u="sng" dirty="0" smtClean="0">
              <a:solidFill>
                <a:srgbClr val="0070C0"/>
              </a:solidFill>
            </a:endParaRPr>
          </a:p>
          <a:p>
            <a:pPr marL="360000" algn="l"/>
            <a:r>
              <a:rPr lang="en-US" sz="1800" b="1" i="0" u="sng" dirty="0" smtClean="0">
                <a:solidFill>
                  <a:srgbClr val="0070C0"/>
                </a:solidFill>
                <a:hlinkClick r:id="rId4"/>
              </a:rPr>
              <a:t>http://urlib.net/sid.inpe.br/bibdigital@80/2006/11.11.23.17   </a:t>
            </a:r>
            <a:endParaRPr lang="en-US" sz="1800" b="1" i="0" u="sng" dirty="0" smtClean="0">
              <a:solidFill>
                <a:srgbClr val="0070C0"/>
              </a:solidFill>
            </a:endParaRPr>
          </a:p>
          <a:p>
            <a:pPr marL="360000"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0688" y="1347788"/>
            <a:ext cx="54022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87545" y="1484784"/>
            <a:ext cx="116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348880"/>
            <a:ext cx="7884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identificação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resolução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admissão</a:t>
            </a:r>
            <a:r>
              <a:rPr lang="en-US" sz="2000" i="0" dirty="0" smtClean="0">
                <a:solidFill>
                  <a:srgbClr val="006FBA"/>
                </a:solidFill>
              </a:rPr>
              <a:t>/</a:t>
            </a:r>
            <a:r>
              <a:rPr lang="en-US" sz="2000" i="0" dirty="0" err="1" smtClean="0">
                <a:solidFill>
                  <a:srgbClr val="006FBA"/>
                </a:solidFill>
              </a:rPr>
              <a:t>inserção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exportação</a:t>
            </a:r>
            <a:r>
              <a:rPr lang="en-US" sz="2000" i="0" dirty="0" smtClean="0">
                <a:solidFill>
                  <a:srgbClr val="006FBA"/>
                </a:solidFill>
              </a:rPr>
              <a:t>/</a:t>
            </a:r>
            <a:r>
              <a:rPr lang="en-US" sz="2000" i="0" dirty="0" err="1" smtClean="0">
                <a:solidFill>
                  <a:srgbClr val="006FBA"/>
                </a:solidFill>
              </a:rPr>
              <a:t>importação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edição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ePrint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recomendação</a:t>
            </a:r>
            <a:endParaRPr lang="pt-BR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busca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apóio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aos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direitos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autorais</a:t>
            </a:r>
            <a:endParaRPr lang="en-US" sz="2000" i="0" dirty="0" smtClean="0">
              <a:solidFill>
                <a:srgbClr val="006F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25130" y="1484784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identificação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348880"/>
            <a:ext cx="78843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marL="0" lvl="1" algn="l">
              <a:spcBef>
                <a:spcPts val="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Todo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documento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depositado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na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UR</a:t>
            </a:r>
            <a:r>
              <a:rPr lang="en-US" sz="2000" dirty="0" err="1" smtClean="0">
                <a:solidFill>
                  <a:srgbClr val="006FBA"/>
                </a:solidFill>
              </a:rPr>
              <a:t>Lib</a:t>
            </a:r>
            <a:r>
              <a:rPr lang="en-US" sz="2000" b="1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recebe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dois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identificadores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algn="l">
              <a:spcBef>
                <a:spcPts val="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denominados</a:t>
            </a:r>
            <a:r>
              <a:rPr lang="en-US" sz="2000" i="0" dirty="0" smtClean="0">
                <a:solidFill>
                  <a:srgbClr val="006FBA"/>
                </a:solidFill>
              </a:rPr>
              <a:t> IBI.</a:t>
            </a:r>
          </a:p>
          <a:p>
            <a:pPr marL="0" lvl="1" algn="l">
              <a:spcBef>
                <a:spcPts val="0"/>
              </a:spcBef>
            </a:pPr>
            <a:endParaRPr lang="en-US" sz="2000" i="0" dirty="0" smtClean="0">
              <a:solidFill>
                <a:srgbClr val="006FBA"/>
              </a:solidFill>
            </a:endParaRPr>
          </a:p>
          <a:p>
            <a:pPr marL="0" lvl="1" algn="l">
              <a:spcBef>
                <a:spcPts val="0"/>
              </a:spcBef>
            </a:pPr>
            <a:r>
              <a:rPr lang="en-US" sz="2000" dirty="0" err="1" smtClean="0">
                <a:solidFill>
                  <a:srgbClr val="006FBA"/>
                </a:solidFill>
              </a:rPr>
              <a:t>Exemplo</a:t>
            </a:r>
            <a:r>
              <a:rPr lang="en-US" sz="2000" i="0" dirty="0" smtClean="0">
                <a:solidFill>
                  <a:srgbClr val="006FBA"/>
                </a:solidFill>
              </a:rPr>
              <a:t>:</a:t>
            </a:r>
          </a:p>
          <a:p>
            <a:pPr marL="180000" lvl="1" algn="l">
              <a:spcBef>
                <a:spcPts val="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esta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apresentação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recebeu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os</a:t>
            </a:r>
            <a:r>
              <a:rPr lang="en-US" sz="2000" i="0" dirty="0" smtClean="0">
                <a:solidFill>
                  <a:srgbClr val="006FBA"/>
                </a:solidFill>
              </a:rPr>
              <a:t> IBIs:</a:t>
            </a:r>
          </a:p>
        </p:txBody>
      </p:sp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1439652" y="4101460"/>
            <a:ext cx="6264696" cy="1080000"/>
          </a:xfrm>
          <a:prstGeom prst="rect">
            <a:avLst/>
          </a:prstGeom>
          <a:solidFill>
            <a:srgbClr val="FFFF99">
              <a:alpha val="74901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 tIns="144000">
            <a:spAutoFit/>
          </a:bodyPr>
          <a:lstStyle/>
          <a:p>
            <a:r>
              <a:rPr lang="en-US" sz="1800" b="1" i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dpi.inpe.br/banon-pc3/2012/07.20.15.58</a:t>
            </a:r>
            <a:endParaRPr lang="en-US" sz="1800" b="1" i="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b="1" i="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i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J8LNKAN8PW/3CANFJS</a:t>
            </a:r>
          </a:p>
          <a:p>
            <a:endParaRPr lang="en-US" dirty="0"/>
          </a:p>
        </p:txBody>
      </p:sp>
      <p:sp>
        <p:nvSpPr>
          <p:cNvPr id="10" name="Texto explicativo retangular com cantos arredondados 16"/>
          <p:cNvSpPr>
            <a:spLocks noChangeArrowheads="1"/>
          </p:cNvSpPr>
          <p:nvPr/>
        </p:nvSpPr>
        <p:spPr bwMode="auto">
          <a:xfrm>
            <a:off x="5292080" y="2852936"/>
            <a:ext cx="3456633" cy="1080119"/>
          </a:xfrm>
          <a:prstGeom prst="wedgeRoundRectCallout">
            <a:avLst>
              <a:gd name="adj1" fmla="val -33531"/>
              <a:gd name="adj2" fmla="val 71812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smtClean="0">
                <a:solidFill>
                  <a:srgbClr val="0070C0"/>
                </a:solidFill>
              </a:rPr>
              <a:t>O </a:t>
            </a:r>
            <a:r>
              <a:rPr lang="en-US" sz="1800" i="0" dirty="0" err="1" smtClean="0">
                <a:solidFill>
                  <a:srgbClr val="0070C0"/>
                </a:solidFill>
              </a:rPr>
              <a:t>primeiro</a:t>
            </a:r>
            <a:r>
              <a:rPr lang="en-US" sz="1800" i="0" dirty="0" smtClean="0">
                <a:solidFill>
                  <a:srgbClr val="0070C0"/>
                </a:solidFill>
              </a:rPr>
              <a:t> serve no </a:t>
            </a:r>
            <a:r>
              <a:rPr lang="en-US" sz="1800" i="0" dirty="0" err="1" smtClean="0">
                <a:solidFill>
                  <a:srgbClr val="0070C0"/>
                </a:solidFill>
              </a:rPr>
              <a:t>armazenamento</a:t>
            </a:r>
            <a:r>
              <a:rPr lang="en-US" sz="1800" i="0" dirty="0" smtClean="0">
                <a:solidFill>
                  <a:srgbClr val="0070C0"/>
                </a:solidFill>
              </a:rPr>
              <a:t> do </a:t>
            </a:r>
            <a:r>
              <a:rPr lang="en-US" sz="1800" i="0" dirty="0" err="1" smtClean="0">
                <a:solidFill>
                  <a:srgbClr val="0070C0"/>
                </a:solidFill>
              </a:rPr>
              <a:t>documento</a:t>
            </a:r>
            <a:r>
              <a:rPr lang="en-US" sz="1800" i="0" dirty="0" smtClean="0">
                <a:solidFill>
                  <a:srgbClr val="0070C0"/>
                </a:solidFill>
              </a:rPr>
              <a:t> no </a:t>
            </a:r>
            <a:r>
              <a:rPr lang="en-US" sz="1800" i="0" dirty="0" err="1" smtClean="0">
                <a:solidFill>
                  <a:srgbClr val="0070C0"/>
                </a:solidFill>
              </a:rPr>
              <a:t>sistema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arquivos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  <p:sp>
        <p:nvSpPr>
          <p:cNvPr id="12" name="CaixaDeTexto 19"/>
          <p:cNvSpPr txBox="1">
            <a:spLocks noChangeArrowheads="1"/>
          </p:cNvSpPr>
          <p:nvPr/>
        </p:nvSpPr>
        <p:spPr bwMode="auto">
          <a:xfrm>
            <a:off x="611560" y="5373216"/>
            <a:ext cx="7920880" cy="707886"/>
          </a:xfrm>
          <a:prstGeom prst="rect">
            <a:avLst/>
          </a:prstGeom>
          <a:solidFill>
            <a:srgbClr val="FFDD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i="0" dirty="0" smtClean="0">
                <a:solidFill>
                  <a:srgbClr val="0070C0"/>
                </a:solidFill>
              </a:rPr>
              <a:t>ABNT NBR 16066:2012 </a:t>
            </a:r>
          </a:p>
          <a:p>
            <a:r>
              <a:rPr lang="pt-BR" sz="2000" dirty="0" smtClean="0">
                <a:solidFill>
                  <a:srgbClr val="0070C0"/>
                </a:solidFill>
              </a:rPr>
              <a:t>Sistema para geração de identificador com base na internet (IBI)</a:t>
            </a:r>
            <a:endParaRPr lang="en-US" sz="20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09600" y="2133600"/>
            <a:ext cx="79248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i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MISSÃO DO INPE</a:t>
            </a:r>
            <a:r>
              <a:rPr lang="pt-BR" sz="2400" b="1" i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br>
              <a:rPr lang="pt-BR" sz="2400" b="1" i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 b="1" i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pt-BR" sz="2400" b="1" i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 b="1" i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Produzir ciência e tecnologia nas </a:t>
            </a:r>
            <a:r>
              <a:rPr lang="pt-BR" sz="2400" b="1" i="0">
                <a:solidFill>
                  <a:srgbClr val="0070C0"/>
                </a:solidFill>
                <a:cs typeface="Times New Roman" pitchFamily="18" charset="0"/>
              </a:rPr>
              <a:t>á</a:t>
            </a:r>
            <a:r>
              <a:rPr lang="pt-BR" sz="2400" b="1" i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reas espacial e do ambiente terrestre e oferecer produtos e servi</a:t>
            </a:r>
            <a:r>
              <a:rPr lang="pt-BR" sz="2400" b="1" i="0">
                <a:solidFill>
                  <a:srgbClr val="0070C0"/>
                </a:solidFill>
                <a:cs typeface="Times New Roman" pitchFamily="18" charset="0"/>
              </a:rPr>
              <a:t>ç</a:t>
            </a:r>
            <a:r>
              <a:rPr lang="pt-BR" sz="2400" b="1" i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os singulares em benef</a:t>
            </a:r>
            <a:r>
              <a:rPr lang="pt-BR" sz="2400" b="1" i="0">
                <a:solidFill>
                  <a:srgbClr val="0070C0"/>
                </a:solidFill>
                <a:cs typeface="Times New Roman" pitchFamily="18" charset="0"/>
              </a:rPr>
              <a:t>í</a:t>
            </a:r>
            <a:r>
              <a:rPr lang="pt-BR" sz="2400" b="1" i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cio do Brasil. </a:t>
            </a:r>
            <a:endParaRPr lang="pt-BR" sz="2400" b="1" i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075" name="Picture 4" descr="C:\Gerald\URLib 2\col\iconet.com.br\banon\2007\04.21.15.56\doc\ascomp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4057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82224" y="1484784"/>
            <a:ext cx="2579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resolução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348880"/>
            <a:ext cx="78843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marL="0" lvl="1" algn="l">
              <a:spcBef>
                <a:spcPts val="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Todo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documento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depositado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na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UR</a:t>
            </a:r>
            <a:r>
              <a:rPr lang="en-US" sz="2000" dirty="0" err="1" smtClean="0">
                <a:solidFill>
                  <a:srgbClr val="006FBA"/>
                </a:solidFill>
              </a:rPr>
              <a:t>Lib</a:t>
            </a:r>
            <a:r>
              <a:rPr lang="en-US" sz="2000" b="1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pode</a:t>
            </a:r>
            <a:r>
              <a:rPr lang="en-US" sz="2000" i="0" dirty="0" smtClean="0">
                <a:solidFill>
                  <a:srgbClr val="006FBA"/>
                </a:solidFill>
              </a:rPr>
              <a:t> ser </a:t>
            </a:r>
            <a:r>
              <a:rPr lang="en-US" sz="2000" i="0" dirty="0" err="1" smtClean="0">
                <a:solidFill>
                  <a:srgbClr val="006FBA"/>
                </a:solidFill>
              </a:rPr>
              <a:t>acessado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por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meio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uma</a:t>
            </a:r>
            <a:r>
              <a:rPr lang="en-US" sz="2000" i="0" dirty="0" smtClean="0">
                <a:solidFill>
                  <a:srgbClr val="006FBA"/>
                </a:solidFill>
              </a:rPr>
              <a:t> URL </a:t>
            </a:r>
            <a:r>
              <a:rPr lang="en-US" sz="2000" i="0" dirty="0" err="1" smtClean="0">
                <a:solidFill>
                  <a:srgbClr val="006FBA"/>
                </a:solidFill>
              </a:rPr>
              <a:t>persistente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definida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em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termos</a:t>
            </a:r>
            <a:r>
              <a:rPr lang="en-US" sz="2000" i="0" dirty="0" smtClean="0">
                <a:solidFill>
                  <a:srgbClr val="006FBA"/>
                </a:solidFill>
              </a:rPr>
              <a:t> de um IBI.</a:t>
            </a:r>
          </a:p>
          <a:p>
            <a:pPr marL="0" lvl="1" algn="l">
              <a:spcBef>
                <a:spcPts val="0"/>
              </a:spcBef>
            </a:pPr>
            <a:endParaRPr lang="en-US" sz="2000" i="0" dirty="0" smtClean="0">
              <a:solidFill>
                <a:srgbClr val="006FBA"/>
              </a:solidFill>
            </a:endParaRPr>
          </a:p>
          <a:p>
            <a:pPr marL="0" lvl="1" algn="l">
              <a:spcBef>
                <a:spcPts val="0"/>
              </a:spcBef>
            </a:pPr>
            <a:r>
              <a:rPr lang="en-US" sz="2000" dirty="0" err="1" smtClean="0">
                <a:solidFill>
                  <a:srgbClr val="006FBA"/>
                </a:solidFill>
              </a:rPr>
              <a:t>Exemplo</a:t>
            </a:r>
            <a:r>
              <a:rPr lang="en-US" sz="2000" i="0" dirty="0" smtClean="0">
                <a:solidFill>
                  <a:srgbClr val="006FBA"/>
                </a:solidFill>
              </a:rPr>
              <a:t>:</a:t>
            </a:r>
          </a:p>
          <a:p>
            <a:pPr marL="180000" lvl="1" algn="l">
              <a:spcBef>
                <a:spcPts val="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esta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apresentação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pode</a:t>
            </a:r>
            <a:r>
              <a:rPr lang="en-US" sz="2000" i="0" dirty="0" smtClean="0">
                <a:solidFill>
                  <a:srgbClr val="006FBA"/>
                </a:solidFill>
              </a:rPr>
              <a:t> ser </a:t>
            </a:r>
            <a:r>
              <a:rPr lang="en-US" sz="2000" i="0" dirty="0" err="1" smtClean="0">
                <a:solidFill>
                  <a:srgbClr val="006FBA"/>
                </a:solidFill>
              </a:rPr>
              <a:t>acessada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apontando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para</a:t>
            </a:r>
            <a:r>
              <a:rPr lang="en-US" sz="2000" i="0" dirty="0" smtClean="0">
                <a:solidFill>
                  <a:srgbClr val="006FBA"/>
                </a:solidFill>
              </a:rPr>
              <a:t>: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403350" y="4221256"/>
            <a:ext cx="6372225" cy="1512000"/>
            <a:chOff x="1403350" y="2852936"/>
            <a:chExt cx="6372225" cy="1512000"/>
          </a:xfrm>
        </p:grpSpPr>
        <p:sp>
          <p:nvSpPr>
            <p:cNvPr id="13" name="CaixaDeTexto 10"/>
            <p:cNvSpPr txBox="1">
              <a:spLocks noChangeArrowheads="1"/>
            </p:cNvSpPr>
            <p:nvPr/>
          </p:nvSpPr>
          <p:spPr bwMode="auto">
            <a:xfrm>
              <a:off x="1403350" y="2852936"/>
              <a:ext cx="6372225" cy="1512000"/>
            </a:xfrm>
            <a:prstGeom prst="rect">
              <a:avLst/>
            </a:prstGeom>
            <a:solidFill>
              <a:srgbClr val="FFFF99">
                <a:alpha val="74901"/>
              </a:srgbClr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1400" b="1" i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2000" b="1" i="0" dirty="0" smtClean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  <a:hlinkClick r:id="rId2"/>
                </a:rPr>
                <a:t>http://urlib.net/J8LNKAN8PW/3CANFJS</a:t>
              </a:r>
              <a:endParaRPr lang="en-US" i="0" dirty="0"/>
            </a:p>
            <a:p>
              <a:endParaRPr lang="en-US" dirty="0"/>
            </a:p>
          </p:txBody>
        </p:sp>
        <p:sp>
          <p:nvSpPr>
            <p:cNvPr id="14" name="Chave esquerda 13"/>
            <p:cNvSpPr/>
            <p:nvPr/>
          </p:nvSpPr>
          <p:spPr bwMode="auto">
            <a:xfrm rot="16200000">
              <a:off x="3455988" y="2997200"/>
              <a:ext cx="252412" cy="1258888"/>
            </a:xfrm>
            <a:prstGeom prst="leftBrac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Chave esquerda 14"/>
            <p:cNvSpPr/>
            <p:nvPr/>
          </p:nvSpPr>
          <p:spPr bwMode="auto">
            <a:xfrm rot="16200000">
              <a:off x="5760245" y="2186781"/>
              <a:ext cx="252412" cy="2879725"/>
            </a:xfrm>
            <a:prstGeom prst="leftBrac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CaixaDeTexto 11"/>
            <p:cNvSpPr txBox="1">
              <a:spLocks noChangeArrowheads="1"/>
            </p:cNvSpPr>
            <p:nvPr/>
          </p:nvSpPr>
          <p:spPr bwMode="auto">
            <a:xfrm>
              <a:off x="2901950" y="3789363"/>
              <a:ext cx="1382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>
                  <a:solidFill>
                    <a:srgbClr val="0070C0"/>
                  </a:solidFill>
                </a:rPr>
                <a:t>resolvedor</a:t>
              </a:r>
            </a:p>
          </p:txBody>
        </p:sp>
        <p:sp>
          <p:nvSpPr>
            <p:cNvPr id="17" name="CaixaDeTexto 12"/>
            <p:cNvSpPr txBox="1">
              <a:spLocks noChangeArrowheads="1"/>
            </p:cNvSpPr>
            <p:nvPr/>
          </p:nvSpPr>
          <p:spPr bwMode="auto">
            <a:xfrm>
              <a:off x="5651500" y="3789363"/>
              <a:ext cx="4984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>
                  <a:solidFill>
                    <a:srgbClr val="0070C0"/>
                  </a:solidFill>
                </a:rPr>
                <a:t>IBI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403648" y="4221088"/>
            <a:ext cx="6372225" cy="1512000"/>
            <a:chOff x="1403350" y="2852936"/>
            <a:chExt cx="6372225" cy="1512000"/>
          </a:xfrm>
        </p:grpSpPr>
        <p:sp>
          <p:nvSpPr>
            <p:cNvPr id="20" name="CaixaDeTexto 10"/>
            <p:cNvSpPr txBox="1">
              <a:spLocks noChangeArrowheads="1"/>
            </p:cNvSpPr>
            <p:nvPr/>
          </p:nvSpPr>
          <p:spPr bwMode="auto">
            <a:xfrm>
              <a:off x="1403350" y="2852936"/>
              <a:ext cx="6372225" cy="1512000"/>
            </a:xfrm>
            <a:prstGeom prst="rect">
              <a:avLst/>
            </a:prstGeom>
            <a:solidFill>
              <a:srgbClr val="FFFF99">
                <a:alpha val="74901"/>
              </a:srgbClr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1400" b="1" i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2000" b="1" i="0" dirty="0" smtClean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  <a:hlinkClick r:id="rId2"/>
                </a:rPr>
                <a:t>http://urlib.net/J8LNKAN8PW/3CANFJS</a:t>
              </a:r>
              <a:endParaRPr lang="en-US" i="0" dirty="0"/>
            </a:p>
            <a:p>
              <a:endParaRPr lang="en-US" dirty="0"/>
            </a:p>
          </p:txBody>
        </p:sp>
        <p:sp>
          <p:nvSpPr>
            <p:cNvPr id="21" name="Chave esquerda 20"/>
            <p:cNvSpPr/>
            <p:nvPr/>
          </p:nvSpPr>
          <p:spPr bwMode="auto">
            <a:xfrm rot="16200000">
              <a:off x="3455988" y="2997200"/>
              <a:ext cx="252412" cy="1258888"/>
            </a:xfrm>
            <a:prstGeom prst="leftBrac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Chave esquerda 21"/>
            <p:cNvSpPr/>
            <p:nvPr/>
          </p:nvSpPr>
          <p:spPr bwMode="auto">
            <a:xfrm rot="16200000">
              <a:off x="5760245" y="2186781"/>
              <a:ext cx="252412" cy="2879725"/>
            </a:xfrm>
            <a:prstGeom prst="leftBrac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CaixaDeTexto 11"/>
            <p:cNvSpPr txBox="1">
              <a:spLocks noChangeArrowheads="1"/>
            </p:cNvSpPr>
            <p:nvPr/>
          </p:nvSpPr>
          <p:spPr bwMode="auto">
            <a:xfrm>
              <a:off x="2901950" y="3789363"/>
              <a:ext cx="1382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>
                  <a:solidFill>
                    <a:srgbClr val="0070C0"/>
                  </a:solidFill>
                </a:rPr>
                <a:t>resolvedor</a:t>
              </a:r>
            </a:p>
          </p:txBody>
        </p:sp>
        <p:sp>
          <p:nvSpPr>
            <p:cNvPr id="24" name="CaixaDeTexto 12"/>
            <p:cNvSpPr txBox="1">
              <a:spLocks noChangeArrowheads="1"/>
            </p:cNvSpPr>
            <p:nvPr/>
          </p:nvSpPr>
          <p:spPr bwMode="auto">
            <a:xfrm>
              <a:off x="5651500" y="3789363"/>
              <a:ext cx="4984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>
                  <a:solidFill>
                    <a:srgbClr val="0070C0"/>
                  </a:solidFill>
                </a:rPr>
                <a:t>IBI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82224" y="1484784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resolução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dirty="0" err="1" smtClean="0">
                <a:solidFill>
                  <a:srgbClr val="006FBA"/>
                </a:solidFill>
              </a:rPr>
              <a:t>Funcionamento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i="0" dirty="0" smtClean="0">
                <a:solidFill>
                  <a:srgbClr val="006FBA"/>
                </a:solidFill>
              </a:rPr>
              <a:t>(6 </a:t>
            </a:r>
            <a:r>
              <a:rPr lang="en-US" sz="2000" i="0" dirty="0" err="1" smtClean="0">
                <a:solidFill>
                  <a:srgbClr val="006FBA"/>
                </a:solidFill>
              </a:rPr>
              <a:t>fases</a:t>
            </a:r>
            <a:r>
              <a:rPr lang="en-US" sz="2000" i="0" dirty="0" smtClean="0">
                <a:solidFill>
                  <a:srgbClr val="006FBA"/>
                </a:solidFill>
              </a:rPr>
              <a:t>):</a:t>
            </a:r>
            <a:endParaRPr lang="pt-BR" sz="2000" i="0" dirty="0" smtClean="0">
              <a:solidFill>
                <a:srgbClr val="006FBA"/>
              </a:solidFill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 rot="-420000">
            <a:off x="1181100" y="3706813"/>
            <a:ext cx="828675" cy="685800"/>
            <a:chOff x="384" y="1296"/>
            <a:chExt cx="442" cy="432"/>
          </a:xfrm>
        </p:grpSpPr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383" y="1296"/>
              <a:ext cx="336" cy="288"/>
            </a:xfrm>
            <a:prstGeom prst="rect">
              <a:avLst/>
            </a:prstGeom>
            <a:solidFill>
              <a:srgbClr val="003050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410" y="1305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 flipV="1">
              <a:off x="382" y="1578"/>
              <a:ext cx="442" cy="144"/>
            </a:xfrm>
            <a:prstGeom prst="parallelogram">
              <a:avLst>
                <a:gd name="adj" fmla="val 76736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Cubo 13"/>
          <p:cNvSpPr>
            <a:spLocks noChangeAspect="1"/>
          </p:cNvSpPr>
          <p:nvPr/>
        </p:nvSpPr>
        <p:spPr bwMode="auto">
          <a:xfrm>
            <a:off x="3230563" y="3475038"/>
            <a:ext cx="731837" cy="1047750"/>
          </a:xfrm>
          <a:prstGeom prst="cube">
            <a:avLst>
              <a:gd name="adj" fmla="val 40432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3050"/>
              </a:solidFill>
            </a:endParaRPr>
          </a:p>
        </p:txBody>
      </p:sp>
      <p:sp>
        <p:nvSpPr>
          <p:cNvPr id="15" name="Cubo 14"/>
          <p:cNvSpPr>
            <a:spLocks noChangeAspect="1"/>
          </p:cNvSpPr>
          <p:nvPr/>
        </p:nvSpPr>
        <p:spPr bwMode="auto">
          <a:xfrm>
            <a:off x="5462588" y="3227388"/>
            <a:ext cx="731837" cy="1047750"/>
          </a:xfrm>
          <a:prstGeom prst="cube">
            <a:avLst>
              <a:gd name="adj" fmla="val 40432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3050"/>
              </a:solidFill>
            </a:endParaRPr>
          </a:p>
        </p:txBody>
      </p:sp>
      <p:sp>
        <p:nvSpPr>
          <p:cNvPr id="16" name="Cubo 15"/>
          <p:cNvSpPr>
            <a:spLocks noChangeAspect="1"/>
          </p:cNvSpPr>
          <p:nvPr/>
        </p:nvSpPr>
        <p:spPr bwMode="auto">
          <a:xfrm>
            <a:off x="6254750" y="3468688"/>
            <a:ext cx="731838" cy="1047750"/>
          </a:xfrm>
          <a:prstGeom prst="cube">
            <a:avLst>
              <a:gd name="adj" fmla="val 40432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3050"/>
              </a:solidFill>
            </a:endParaRPr>
          </a:p>
        </p:txBody>
      </p:sp>
      <p:sp>
        <p:nvSpPr>
          <p:cNvPr id="17" name="Cubo 16"/>
          <p:cNvSpPr>
            <a:spLocks noChangeAspect="1"/>
          </p:cNvSpPr>
          <p:nvPr/>
        </p:nvSpPr>
        <p:spPr bwMode="auto">
          <a:xfrm>
            <a:off x="7046913" y="3730625"/>
            <a:ext cx="731837" cy="1049338"/>
          </a:xfrm>
          <a:prstGeom prst="cube">
            <a:avLst>
              <a:gd name="adj" fmla="val 40432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3050"/>
              </a:solidFill>
            </a:endParaRPr>
          </a:p>
        </p:txBody>
      </p:sp>
      <p:sp>
        <p:nvSpPr>
          <p:cNvPr id="18" name="Seta para a direita 25"/>
          <p:cNvSpPr>
            <a:spLocks noChangeArrowheads="1"/>
          </p:cNvSpPr>
          <p:nvPr/>
        </p:nvSpPr>
        <p:spPr bwMode="auto">
          <a:xfrm>
            <a:off x="2259013" y="3429000"/>
            <a:ext cx="755650" cy="576263"/>
          </a:xfrm>
          <a:prstGeom prst="rightArrow">
            <a:avLst>
              <a:gd name="adj1" fmla="val 50000"/>
              <a:gd name="adj2" fmla="val 4995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i="0">
                <a:solidFill>
                  <a:srgbClr val="0070C0"/>
                </a:solidFill>
              </a:rPr>
              <a:t>IBI</a:t>
            </a:r>
          </a:p>
        </p:txBody>
      </p:sp>
      <p:sp>
        <p:nvSpPr>
          <p:cNvPr id="19" name="Seta para a direita 26"/>
          <p:cNvSpPr>
            <a:spLocks noChangeArrowheads="1"/>
          </p:cNvSpPr>
          <p:nvPr/>
        </p:nvSpPr>
        <p:spPr bwMode="auto">
          <a:xfrm>
            <a:off x="4238625" y="3429000"/>
            <a:ext cx="757238" cy="576263"/>
          </a:xfrm>
          <a:prstGeom prst="rightArrow">
            <a:avLst>
              <a:gd name="adj1" fmla="val 50000"/>
              <a:gd name="adj2" fmla="val 50062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i="0">
                <a:solidFill>
                  <a:srgbClr val="0070C0"/>
                </a:solidFill>
              </a:rPr>
              <a:t>IBI</a:t>
            </a:r>
          </a:p>
        </p:txBody>
      </p:sp>
      <p:sp>
        <p:nvSpPr>
          <p:cNvPr id="20" name="Seta para a esquerda 27"/>
          <p:cNvSpPr>
            <a:spLocks noChangeArrowheads="1"/>
          </p:cNvSpPr>
          <p:nvPr/>
        </p:nvSpPr>
        <p:spPr bwMode="auto">
          <a:xfrm>
            <a:off x="2222500" y="4076700"/>
            <a:ext cx="755650" cy="576263"/>
          </a:xfrm>
          <a:prstGeom prst="leftArrow">
            <a:avLst>
              <a:gd name="adj1" fmla="val 50000"/>
              <a:gd name="adj2" fmla="val 4995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i="0">
                <a:solidFill>
                  <a:srgbClr val="0070C0"/>
                </a:solidFill>
              </a:rPr>
              <a:t>URL</a:t>
            </a:r>
          </a:p>
        </p:txBody>
      </p:sp>
      <p:sp>
        <p:nvSpPr>
          <p:cNvPr id="21" name="Seta para a esquerda 28"/>
          <p:cNvSpPr>
            <a:spLocks noChangeArrowheads="1"/>
          </p:cNvSpPr>
          <p:nvPr/>
        </p:nvSpPr>
        <p:spPr bwMode="auto">
          <a:xfrm>
            <a:off x="4167188" y="4076700"/>
            <a:ext cx="755650" cy="576263"/>
          </a:xfrm>
          <a:prstGeom prst="leftArrow">
            <a:avLst>
              <a:gd name="adj1" fmla="val 50000"/>
              <a:gd name="adj2" fmla="val 4995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i="0">
                <a:solidFill>
                  <a:srgbClr val="0070C0"/>
                </a:solidFill>
              </a:rPr>
              <a:t>URL</a:t>
            </a:r>
          </a:p>
        </p:txBody>
      </p:sp>
      <p:sp>
        <p:nvSpPr>
          <p:cNvPr id="22" name="CaixaDeTexto 29"/>
          <p:cNvSpPr txBox="1">
            <a:spLocks noChangeArrowheads="1"/>
          </p:cNvSpPr>
          <p:nvPr/>
        </p:nvSpPr>
        <p:spPr bwMode="auto">
          <a:xfrm>
            <a:off x="2428875" y="31623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CaixaDeTexto 30"/>
          <p:cNvSpPr txBox="1">
            <a:spLocks noChangeArrowheads="1"/>
          </p:cNvSpPr>
          <p:nvPr/>
        </p:nvSpPr>
        <p:spPr bwMode="auto">
          <a:xfrm>
            <a:off x="4454525" y="4581525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4" name="CaixaDeTexto 31"/>
          <p:cNvSpPr txBox="1">
            <a:spLocks noChangeArrowheads="1"/>
          </p:cNvSpPr>
          <p:nvPr/>
        </p:nvSpPr>
        <p:spPr bwMode="auto">
          <a:xfrm>
            <a:off x="4383088" y="31623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CaixaDeTexto 32"/>
          <p:cNvSpPr txBox="1">
            <a:spLocks noChangeArrowheads="1"/>
          </p:cNvSpPr>
          <p:nvPr/>
        </p:nvSpPr>
        <p:spPr bwMode="auto">
          <a:xfrm>
            <a:off x="2511425" y="4581525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6" name="CaixaDeTexto 33"/>
          <p:cNvSpPr txBox="1">
            <a:spLocks noChangeArrowheads="1"/>
          </p:cNvSpPr>
          <p:nvPr/>
        </p:nvSpPr>
        <p:spPr bwMode="auto">
          <a:xfrm>
            <a:off x="3000375" y="4652963"/>
            <a:ext cx="1095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0">
                <a:solidFill>
                  <a:srgbClr val="0070C0"/>
                </a:solidFill>
              </a:rPr>
              <a:t>urlib.net</a:t>
            </a:r>
          </a:p>
        </p:txBody>
      </p:sp>
      <p:sp>
        <p:nvSpPr>
          <p:cNvPr id="27" name="CaixaDeTexto 34"/>
          <p:cNvSpPr txBox="1">
            <a:spLocks noChangeArrowheads="1"/>
          </p:cNvSpPr>
          <p:nvPr/>
        </p:nvSpPr>
        <p:spPr bwMode="auto">
          <a:xfrm>
            <a:off x="6012160" y="4869160"/>
            <a:ext cx="2232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0070C0"/>
                </a:solidFill>
              </a:rPr>
              <a:t>Federação</a:t>
            </a:r>
            <a:r>
              <a:rPr lang="en-US" sz="1800" b="1" i="0" dirty="0">
                <a:solidFill>
                  <a:srgbClr val="0070C0"/>
                </a:solidFill>
              </a:rPr>
              <a:t> </a:t>
            </a:r>
            <a:r>
              <a:rPr lang="en-US" sz="1800" b="1" i="0" dirty="0" smtClean="0">
                <a:solidFill>
                  <a:srgbClr val="0070C0"/>
                </a:solidFill>
              </a:rPr>
              <a:t>de </a:t>
            </a:r>
            <a:r>
              <a:rPr lang="en-US" sz="1800" b="1" i="0" dirty="0" err="1" smtClean="0">
                <a:solidFill>
                  <a:srgbClr val="0070C0"/>
                </a:solidFill>
              </a:rPr>
              <a:t>todos</a:t>
            </a:r>
            <a:r>
              <a:rPr lang="en-US" sz="1800" b="1" i="0" dirty="0" smtClean="0">
                <a:solidFill>
                  <a:srgbClr val="0070C0"/>
                </a:solidFill>
              </a:rPr>
              <a:t> </a:t>
            </a:r>
            <a:r>
              <a:rPr lang="en-US" sz="1800" b="1" i="0" dirty="0" err="1" smtClean="0">
                <a:solidFill>
                  <a:srgbClr val="0070C0"/>
                </a:solidFill>
              </a:rPr>
              <a:t>os</a:t>
            </a:r>
            <a:r>
              <a:rPr lang="en-US" sz="1800" b="1" i="0" dirty="0" smtClean="0">
                <a:solidFill>
                  <a:srgbClr val="0070C0"/>
                </a:solidFill>
              </a:rPr>
              <a:t> </a:t>
            </a:r>
            <a:r>
              <a:rPr lang="en-US" sz="1800" b="1" i="0" dirty="0" err="1" smtClean="0">
                <a:solidFill>
                  <a:srgbClr val="0070C0"/>
                </a:solidFill>
              </a:rPr>
              <a:t>Arquivos</a:t>
            </a:r>
            <a:endParaRPr lang="en-US" sz="1800" b="1" i="0" dirty="0">
              <a:solidFill>
                <a:srgbClr val="0070C0"/>
              </a:solidFill>
            </a:endParaRPr>
          </a:p>
        </p:txBody>
      </p:sp>
      <p:sp>
        <p:nvSpPr>
          <p:cNvPr id="28" name="CaixaDeTexto 35"/>
          <p:cNvSpPr txBox="1">
            <a:spLocks noChangeArrowheads="1"/>
          </p:cNvSpPr>
          <p:nvPr/>
        </p:nvSpPr>
        <p:spPr bwMode="auto">
          <a:xfrm>
            <a:off x="1116013" y="3141663"/>
            <a:ext cx="85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rgbClr val="0070C0"/>
                </a:solidFill>
              </a:rPr>
              <a:t>cliente</a:t>
            </a:r>
          </a:p>
        </p:txBody>
      </p:sp>
      <p:sp>
        <p:nvSpPr>
          <p:cNvPr id="29" name="Texto explicativo retangular com cantos arredondados 36"/>
          <p:cNvSpPr>
            <a:spLocks noChangeArrowheads="1"/>
          </p:cNvSpPr>
          <p:nvPr/>
        </p:nvSpPr>
        <p:spPr bwMode="auto">
          <a:xfrm>
            <a:off x="6228184" y="1412503"/>
            <a:ext cx="2494657" cy="1368425"/>
          </a:xfrm>
          <a:prstGeom prst="wedgeRoundRectCallout">
            <a:avLst>
              <a:gd name="adj1" fmla="val -25277"/>
              <a:gd name="adj2" fmla="val 82196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smtClean="0">
                <a:solidFill>
                  <a:srgbClr val="0070C0"/>
                </a:solidFill>
              </a:rPr>
              <a:t>O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que</a:t>
            </a:r>
            <a:r>
              <a:rPr lang="en-US" sz="1800" i="0" dirty="0">
                <a:solidFill>
                  <a:srgbClr val="0070C0"/>
                </a:solidFill>
              </a:rPr>
              <a:t> tem o IBI </a:t>
            </a:r>
            <a:r>
              <a:rPr lang="en-US" sz="1800" i="0" dirty="0" err="1">
                <a:solidFill>
                  <a:srgbClr val="0070C0"/>
                </a:solidFill>
              </a:rPr>
              <a:t>retorna</a:t>
            </a:r>
            <a:r>
              <a:rPr lang="en-US" sz="1800" i="0" dirty="0">
                <a:solidFill>
                  <a:srgbClr val="0070C0"/>
                </a:solidFill>
              </a:rPr>
              <a:t> a URL (3) </a:t>
            </a:r>
            <a:r>
              <a:rPr lang="en-US" sz="1800" i="0" dirty="0" smtClean="0">
                <a:solidFill>
                  <a:srgbClr val="0070C0"/>
                </a:solidFill>
              </a:rPr>
              <a:t>e </a:t>
            </a:r>
            <a:r>
              <a:rPr lang="en-US" sz="1800" i="0" dirty="0" err="1" smtClean="0">
                <a:solidFill>
                  <a:srgbClr val="0070C0"/>
                </a:solidFill>
              </a:rPr>
              <a:t>em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seguida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retorna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>
                <a:solidFill>
                  <a:srgbClr val="0070C0"/>
                </a:solidFill>
              </a:rPr>
              <a:t>o </a:t>
            </a:r>
            <a:r>
              <a:rPr lang="en-US" sz="1800" i="0" dirty="0" err="1" smtClean="0">
                <a:solidFill>
                  <a:srgbClr val="0070C0"/>
                </a:solidFill>
              </a:rPr>
              <a:t>Documento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>
                <a:solidFill>
                  <a:srgbClr val="0070C0"/>
                </a:solidFill>
              </a:rPr>
              <a:t>(6)</a:t>
            </a:r>
          </a:p>
        </p:txBody>
      </p:sp>
      <p:sp>
        <p:nvSpPr>
          <p:cNvPr id="30" name="Arco 29"/>
          <p:cNvSpPr/>
          <p:nvPr/>
        </p:nvSpPr>
        <p:spPr bwMode="auto">
          <a:xfrm rot="5820000" flipV="1">
            <a:off x="3175000" y="2771775"/>
            <a:ext cx="1260475" cy="3959225"/>
          </a:xfrm>
          <a:prstGeom prst="arc">
            <a:avLst>
              <a:gd name="adj1" fmla="val 16504028"/>
              <a:gd name="adj2" fmla="val 5251097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Arco 30"/>
          <p:cNvSpPr/>
          <p:nvPr/>
        </p:nvSpPr>
        <p:spPr bwMode="auto">
          <a:xfrm rot="5820000" flipV="1">
            <a:off x="3155156" y="2736057"/>
            <a:ext cx="1366837" cy="4356100"/>
          </a:xfrm>
          <a:prstGeom prst="arc">
            <a:avLst>
              <a:gd name="adj1" fmla="val 16351479"/>
              <a:gd name="adj2" fmla="val 5234285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 w="lg" len="med"/>
            <a:tailEnd type="none" w="lg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" name="CaixaDeTexto 29"/>
          <p:cNvSpPr txBox="1">
            <a:spLocks noChangeArrowheads="1"/>
          </p:cNvSpPr>
          <p:nvPr/>
        </p:nvSpPr>
        <p:spPr bwMode="auto">
          <a:xfrm>
            <a:off x="4030663" y="5084763"/>
            <a:ext cx="930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70C0"/>
                </a:solidFill>
              </a:rPr>
              <a:t>5   URL </a:t>
            </a:r>
          </a:p>
        </p:txBody>
      </p:sp>
      <p:sp>
        <p:nvSpPr>
          <p:cNvPr id="33" name="CaixaDeTexto 31"/>
          <p:cNvSpPr txBox="1">
            <a:spLocks noChangeArrowheads="1"/>
          </p:cNvSpPr>
          <p:nvPr/>
        </p:nvSpPr>
        <p:spPr bwMode="auto">
          <a:xfrm>
            <a:off x="3699304" y="5651500"/>
            <a:ext cx="1519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0070C0"/>
                </a:solidFill>
              </a:rPr>
              <a:t>6   </a:t>
            </a:r>
            <a:r>
              <a:rPr lang="en-US" i="0" dirty="0" err="1" smtClean="0">
                <a:solidFill>
                  <a:srgbClr val="0070C0"/>
                </a:solidFill>
              </a:rPr>
              <a:t>Documento</a:t>
            </a:r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34" name="Texto explicativo retangular com cantos arredondados 36"/>
          <p:cNvSpPr>
            <a:spLocks noChangeArrowheads="1"/>
          </p:cNvSpPr>
          <p:nvPr/>
        </p:nvSpPr>
        <p:spPr bwMode="auto">
          <a:xfrm>
            <a:off x="3851201" y="2485777"/>
            <a:ext cx="1512887" cy="511175"/>
          </a:xfrm>
          <a:prstGeom prst="wedgeRoundRectCallout">
            <a:avLst>
              <a:gd name="adj1" fmla="val -46124"/>
              <a:gd name="adj2" fmla="val 118758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Resolvedor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10464" y="1484784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admissão</a:t>
            </a:r>
            <a:r>
              <a:rPr lang="en-US" sz="2000" i="0" dirty="0" smtClean="0">
                <a:solidFill>
                  <a:srgbClr val="006FBA"/>
                </a:solidFill>
              </a:rPr>
              <a:t>/</a:t>
            </a:r>
            <a:r>
              <a:rPr lang="en-US" sz="2000" i="0" dirty="0" err="1" smtClean="0">
                <a:solidFill>
                  <a:srgbClr val="006FBA"/>
                </a:solidFill>
              </a:rPr>
              <a:t>inserção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Admissão</a:t>
            </a:r>
            <a:r>
              <a:rPr lang="en-US" sz="2000" i="0" dirty="0" smtClean="0">
                <a:solidFill>
                  <a:srgbClr val="006FBA"/>
                </a:solidFill>
              </a:rPr>
              <a:t> via </a:t>
            </a:r>
            <a:r>
              <a:rPr lang="en-US" sz="2000" i="0" dirty="0" err="1" smtClean="0">
                <a:solidFill>
                  <a:srgbClr val="006FBA"/>
                </a:solidFill>
              </a:rPr>
              <a:t>formulários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dirty="0" smtClean="0">
                <a:solidFill>
                  <a:srgbClr val="006FBA"/>
                </a:solidFill>
              </a:rPr>
              <a:t>on-line</a:t>
            </a: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Formulário personalizado por ator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Fluxo de admissão, </a:t>
            </a:r>
            <a:r>
              <a:rPr lang="pt-BR" sz="2000" dirty="0" smtClean="0">
                <a:solidFill>
                  <a:srgbClr val="006FBA"/>
                </a:solidFill>
              </a:rPr>
              <a:t>exemplo</a:t>
            </a:r>
            <a:r>
              <a:rPr lang="pt-BR" sz="2000" i="0" dirty="0" smtClean="0">
                <a:solidFill>
                  <a:srgbClr val="006FBA"/>
                </a:solidFill>
              </a:rPr>
              <a:t> (</a:t>
            </a:r>
            <a:r>
              <a:rPr lang="pt-BR" sz="2000" i="0" dirty="0" err="1" smtClean="0">
                <a:solidFill>
                  <a:srgbClr val="006FBA"/>
                </a:solidFill>
              </a:rPr>
              <a:t>T&amp;D</a:t>
            </a:r>
            <a:r>
              <a:rPr lang="pt-BR" sz="2000" i="0" dirty="0" smtClean="0">
                <a:solidFill>
                  <a:srgbClr val="006FBA"/>
                </a:solidFill>
              </a:rPr>
              <a:t>):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29" y="3501008"/>
            <a:ext cx="8163142" cy="158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 explicativo retangular com cantos arredondados 6"/>
          <p:cNvSpPr>
            <a:spLocks noChangeArrowheads="1"/>
          </p:cNvSpPr>
          <p:nvPr/>
        </p:nvSpPr>
        <p:spPr bwMode="auto">
          <a:xfrm>
            <a:off x="5148064" y="2493144"/>
            <a:ext cx="864096" cy="503808"/>
          </a:xfrm>
          <a:prstGeom prst="wedgeRoundRectCallout">
            <a:avLst>
              <a:gd name="adj1" fmla="val -16279"/>
              <a:gd name="adj2" fmla="val 174390"/>
              <a:gd name="adj3" fmla="val 1666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Autor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  <p:sp>
        <p:nvSpPr>
          <p:cNvPr id="10" name="Texto explicativo retangular com cantos arredondados 6"/>
          <p:cNvSpPr>
            <a:spLocks noChangeArrowheads="1"/>
          </p:cNvSpPr>
          <p:nvPr/>
        </p:nvSpPr>
        <p:spPr bwMode="auto">
          <a:xfrm>
            <a:off x="6444208" y="2204864"/>
            <a:ext cx="2016224" cy="935856"/>
          </a:xfrm>
          <a:prstGeom prst="wedgeRoundRectCallout">
            <a:avLst>
              <a:gd name="adj1" fmla="val 10596"/>
              <a:gd name="adj2" fmla="val 100340"/>
              <a:gd name="adj3" fmla="val 1666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Revisão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Normativa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pela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Biblioteca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  <p:sp>
        <p:nvSpPr>
          <p:cNvPr id="11" name="Texto explicativo retangular com cantos arredondados 6"/>
          <p:cNvSpPr>
            <a:spLocks noChangeArrowheads="1"/>
          </p:cNvSpPr>
          <p:nvPr/>
        </p:nvSpPr>
        <p:spPr bwMode="auto">
          <a:xfrm>
            <a:off x="2555776" y="5013176"/>
            <a:ext cx="2304256" cy="792088"/>
          </a:xfrm>
          <a:prstGeom prst="wedgeRoundRectCallout">
            <a:avLst>
              <a:gd name="adj1" fmla="val 75081"/>
              <a:gd name="adj2" fmla="val -134433"/>
              <a:gd name="adj3" fmla="val 16667"/>
            </a:avLst>
          </a:prstGeom>
          <a:solidFill>
            <a:srgbClr val="FFFF99">
              <a:alpha val="59000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Edição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capa</a:t>
            </a:r>
            <a:r>
              <a:rPr lang="en-US" sz="1800" i="0" dirty="0" smtClean="0">
                <a:solidFill>
                  <a:srgbClr val="0070C0"/>
                </a:solidFill>
              </a:rPr>
              <a:t> e </a:t>
            </a:r>
            <a:r>
              <a:rPr lang="en-US" sz="1800" i="0" dirty="0" err="1" smtClean="0">
                <a:solidFill>
                  <a:srgbClr val="0070C0"/>
                </a:solidFill>
              </a:rPr>
              <a:t>ficha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catalográfica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  <p:sp>
        <p:nvSpPr>
          <p:cNvPr id="12" name="Texto explicativo retangular com cantos arredondados 6"/>
          <p:cNvSpPr>
            <a:spLocks noChangeArrowheads="1"/>
          </p:cNvSpPr>
          <p:nvPr/>
        </p:nvSpPr>
        <p:spPr bwMode="auto">
          <a:xfrm>
            <a:off x="7092280" y="4725144"/>
            <a:ext cx="1800200" cy="792088"/>
          </a:xfrm>
          <a:prstGeom prst="wedgeRoundRectCallout">
            <a:avLst>
              <a:gd name="adj1" fmla="val -62487"/>
              <a:gd name="adj2" fmla="val -41439"/>
              <a:gd name="adj3" fmla="val 1666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Publicação</a:t>
            </a:r>
            <a:r>
              <a:rPr lang="en-US" sz="1800" i="0" dirty="0" smtClean="0">
                <a:solidFill>
                  <a:srgbClr val="0070C0"/>
                </a:solidFill>
              </a:rPr>
              <a:t> e </a:t>
            </a:r>
            <a:r>
              <a:rPr lang="en-US" sz="1800" i="0" dirty="0" err="1" smtClean="0">
                <a:solidFill>
                  <a:srgbClr val="0070C0"/>
                </a:solidFill>
              </a:rPr>
              <a:t>Fechamento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35596" y="5970766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solidFill>
                  <a:srgbClr val="0070C0"/>
                </a:solidFill>
              </a:rPr>
              <a:t>Exemplo</a:t>
            </a:r>
            <a:r>
              <a:rPr lang="en-US" i="0" dirty="0" smtClean="0">
                <a:solidFill>
                  <a:srgbClr val="0070C0"/>
                </a:solidFill>
              </a:rPr>
              <a:t> </a:t>
            </a:r>
            <a:r>
              <a:rPr lang="en-US" i="0" dirty="0" err="1" smtClean="0">
                <a:solidFill>
                  <a:srgbClr val="0070C0"/>
                </a:solidFill>
              </a:rPr>
              <a:t>extraido</a:t>
            </a:r>
            <a:r>
              <a:rPr lang="en-US" i="0" dirty="0" smtClean="0">
                <a:solidFill>
                  <a:srgbClr val="0070C0"/>
                </a:solidFill>
              </a:rPr>
              <a:t> de: </a:t>
            </a:r>
            <a:r>
              <a:rPr lang="en-US" b="1" i="0" dirty="0" smtClean="0">
                <a:hlinkClick r:id="rId3"/>
              </a:rPr>
              <a:t>http://urlib.net/8JMKD3MGP7W/3BK87AE??</a:t>
            </a:r>
            <a:endParaRPr lang="en-US" i="0" dirty="0"/>
          </a:p>
        </p:txBody>
      </p:sp>
      <p:pic>
        <p:nvPicPr>
          <p:cNvPr id="13" name="Picture 3" descr="C:\tmp\externalLink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348880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99960" y="1484784"/>
            <a:ext cx="414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exportação</a:t>
            </a:r>
            <a:r>
              <a:rPr lang="en-US" sz="2000" i="0" dirty="0" smtClean="0">
                <a:solidFill>
                  <a:srgbClr val="006FBA"/>
                </a:solidFill>
              </a:rPr>
              <a:t>/</a:t>
            </a:r>
            <a:r>
              <a:rPr lang="en-US" sz="2000" i="0" dirty="0" err="1" smtClean="0">
                <a:solidFill>
                  <a:srgbClr val="006FBA"/>
                </a:solidFill>
              </a:rPr>
              <a:t>importação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Exposição dos metadados em </a:t>
            </a:r>
            <a:r>
              <a:rPr lang="pt-BR" sz="2000" i="0" dirty="0" err="1" smtClean="0">
                <a:solidFill>
                  <a:srgbClr val="006FBA"/>
                </a:solidFill>
              </a:rPr>
              <a:t>BibTeX</a:t>
            </a:r>
            <a:r>
              <a:rPr lang="pt-BR" sz="2000" i="0" dirty="0" smtClean="0">
                <a:solidFill>
                  <a:srgbClr val="006FBA"/>
                </a:solidFill>
              </a:rPr>
              <a:t>, </a:t>
            </a:r>
            <a:r>
              <a:rPr lang="pt-BR" sz="2000" i="0" dirty="0" err="1" smtClean="0">
                <a:solidFill>
                  <a:srgbClr val="006FBA"/>
                </a:solidFill>
              </a:rPr>
              <a:t>xrefer</a:t>
            </a:r>
            <a:r>
              <a:rPr lang="pt-BR" sz="2000" i="0" dirty="0" smtClean="0">
                <a:solidFill>
                  <a:srgbClr val="006FBA"/>
                </a:solidFill>
              </a:rPr>
              <a:t>, </a:t>
            </a:r>
            <a:r>
              <a:rPr lang="pt-BR" sz="2000" i="0" dirty="0" err="1" smtClean="0">
                <a:solidFill>
                  <a:srgbClr val="006FBA"/>
                </a:solidFill>
              </a:rPr>
              <a:t>oai_dc</a:t>
            </a:r>
            <a:r>
              <a:rPr lang="pt-BR" sz="2000" i="0" dirty="0" smtClean="0">
                <a:solidFill>
                  <a:srgbClr val="006FBA"/>
                </a:solidFill>
              </a:rPr>
              <a:t> e mtd2-</a:t>
            </a:r>
            <a:r>
              <a:rPr lang="pt-BR" sz="2000" i="0" dirty="0" err="1" smtClean="0">
                <a:solidFill>
                  <a:srgbClr val="006FBA"/>
                </a:solidFill>
              </a:rPr>
              <a:t>br</a:t>
            </a: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Exportação de metadados via protocolo OAI-PMH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Exportação para o Sophia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Exportação de repositórios via ZIP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Importação de repositórios via UNZIP</a:t>
            </a: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Importação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metadados</a:t>
            </a:r>
            <a:r>
              <a:rPr lang="pt-BR" sz="2000" i="0" dirty="0" smtClean="0">
                <a:solidFill>
                  <a:srgbClr val="006FBA"/>
                </a:solidFill>
              </a:rPr>
              <a:t> da plataforma Lattes</a:t>
            </a: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Importação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metadados</a:t>
            </a:r>
            <a:r>
              <a:rPr lang="pt-BR" sz="2000" i="0" dirty="0" smtClean="0">
                <a:solidFill>
                  <a:srgbClr val="006FBA"/>
                </a:solidFill>
              </a:rPr>
              <a:t> no formato </a:t>
            </a:r>
            <a:r>
              <a:rPr lang="pt-BR" sz="2000" i="0" dirty="0" err="1" smtClean="0">
                <a:solidFill>
                  <a:srgbClr val="006FBA"/>
                </a:solidFill>
              </a:rPr>
              <a:t>BibTeX</a:t>
            </a: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Importação de registros do Micro ISIS (9500 registros - 2005)</a:t>
            </a:r>
          </a:p>
          <a:p>
            <a:pPr algn="l">
              <a:lnSpc>
                <a:spcPts val="3000"/>
              </a:lnSpc>
            </a:pP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endParaRPr lang="pt-BR" sz="2000" i="0" dirty="0" smtClean="0">
              <a:solidFill>
                <a:srgbClr val="006FBA"/>
              </a:solidFill>
            </a:endParaRPr>
          </a:p>
        </p:txBody>
      </p:sp>
      <p:pic>
        <p:nvPicPr>
          <p:cNvPr id="9" name="Picture 3" descr="C:\tmp\externalLin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000" y="4608000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76050" y="1484784"/>
            <a:ext cx="3191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0" dirty="0" smtClean="0">
                <a:solidFill>
                  <a:srgbClr val="006FBA"/>
                </a:solidFill>
              </a:rPr>
              <a:t>Exposição dos metadados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Retângulo 32"/>
          <p:cNvSpPr>
            <a:spLocks noChangeArrowheads="1"/>
          </p:cNvSpPr>
          <p:nvPr/>
        </p:nvSpPr>
        <p:spPr bwMode="auto">
          <a:xfrm>
            <a:off x="3419475" y="3429000"/>
            <a:ext cx="2268538" cy="43180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Plataforma UR</a:t>
            </a:r>
            <a:r>
              <a:rPr lang="en-US" sz="1800">
                <a:solidFill>
                  <a:srgbClr val="0070C0"/>
                </a:solidFill>
              </a:rPr>
              <a:t>Lib</a:t>
            </a:r>
            <a:endParaRPr lang="en-US" sz="1800" i="0">
              <a:solidFill>
                <a:srgbClr val="0070C0"/>
              </a:solidFill>
            </a:endParaRPr>
          </a:p>
        </p:txBody>
      </p:sp>
      <p:cxnSp>
        <p:nvCxnSpPr>
          <p:cNvPr id="10" name="Conector de seta reta 48"/>
          <p:cNvCxnSpPr>
            <a:cxnSpLocks noChangeShapeType="1"/>
            <a:stCxn id="9" idx="3"/>
          </p:cNvCxnSpPr>
          <p:nvPr/>
        </p:nvCxnSpPr>
        <p:spPr bwMode="auto">
          <a:xfrm flipV="1">
            <a:off x="5688013" y="3644900"/>
            <a:ext cx="46831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2" name="Conector reto 46"/>
          <p:cNvCxnSpPr>
            <a:cxnSpLocks noChangeShapeType="1"/>
          </p:cNvCxnSpPr>
          <p:nvPr/>
        </p:nvCxnSpPr>
        <p:spPr bwMode="auto">
          <a:xfrm>
            <a:off x="6156176" y="1844826"/>
            <a:ext cx="149" cy="3320899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13" name="Retângulo de cantos arredondados 53"/>
          <p:cNvSpPr>
            <a:spLocks noChangeArrowheads="1"/>
          </p:cNvSpPr>
          <p:nvPr/>
        </p:nvSpPr>
        <p:spPr bwMode="auto">
          <a:xfrm>
            <a:off x="6588125" y="2349500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Metadados</a:t>
            </a:r>
          </a:p>
        </p:txBody>
      </p:sp>
      <p:cxnSp>
        <p:nvCxnSpPr>
          <p:cNvPr id="14" name="Conector reto 22"/>
          <p:cNvCxnSpPr>
            <a:cxnSpLocks noChangeShapeType="1"/>
            <a:stCxn id="13" idx="1"/>
          </p:cNvCxnSpPr>
          <p:nvPr/>
        </p:nvCxnSpPr>
        <p:spPr bwMode="auto">
          <a:xfrm rot="10800000">
            <a:off x="6156325" y="2565400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6948264" y="3068116"/>
            <a:ext cx="1231900" cy="1296988"/>
          </a:xfrm>
          <a:prstGeom prst="wedgeRoundRectCallout">
            <a:avLst>
              <a:gd name="adj1" fmla="val -11954"/>
              <a:gd name="adj2" fmla="val -70404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 i="0" dirty="0" err="1">
                <a:solidFill>
                  <a:srgbClr val="0070C0"/>
                </a:solidFill>
              </a:rPr>
              <a:t>BibTeX</a:t>
            </a:r>
            <a:endParaRPr lang="en-US" sz="1800" b="1" i="0" dirty="0">
              <a:solidFill>
                <a:srgbClr val="0070C0"/>
              </a:solidFill>
            </a:endParaRPr>
          </a:p>
          <a:p>
            <a:r>
              <a:rPr lang="en-US" sz="1800" b="1" i="0" dirty="0" err="1">
                <a:solidFill>
                  <a:srgbClr val="0070C0"/>
                </a:solidFill>
              </a:rPr>
              <a:t>xrefer</a:t>
            </a:r>
            <a:endParaRPr lang="en-US" sz="1800" b="1" i="0" dirty="0">
              <a:solidFill>
                <a:srgbClr val="0070C0"/>
              </a:solidFill>
            </a:endParaRPr>
          </a:p>
          <a:p>
            <a:r>
              <a:rPr lang="pt-BR" sz="1800" b="1" i="0" dirty="0" err="1">
                <a:solidFill>
                  <a:srgbClr val="0070C0"/>
                </a:solidFill>
              </a:rPr>
              <a:t>oai_dc</a:t>
            </a:r>
            <a:endParaRPr lang="pt-BR" sz="1800" b="1" i="0" dirty="0">
              <a:solidFill>
                <a:srgbClr val="0070C0"/>
              </a:solidFill>
            </a:endParaRPr>
          </a:p>
          <a:p>
            <a:r>
              <a:rPr lang="pt-BR" sz="1800" b="1" i="0" dirty="0" smtClean="0">
                <a:solidFill>
                  <a:srgbClr val="0070C0"/>
                </a:solidFill>
              </a:rPr>
              <a:t>mtd2-</a:t>
            </a:r>
            <a:r>
              <a:rPr lang="pt-BR" sz="1800" b="1" i="0" dirty="0" err="1" smtClean="0">
                <a:solidFill>
                  <a:srgbClr val="0070C0"/>
                </a:solidFill>
              </a:rPr>
              <a:t>br</a:t>
            </a:r>
            <a:endParaRPr lang="pt-BR" sz="1800" b="1" i="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832549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395536" y="3717032"/>
            <a:ext cx="2160240" cy="720924"/>
          </a:xfrm>
          <a:prstGeom prst="wedgeRoundRectCallout">
            <a:avLst>
              <a:gd name="adj1" fmla="val 22392"/>
              <a:gd name="adj2" fmla="val 75102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Resultado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uma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busca</a:t>
            </a:r>
            <a:endParaRPr lang="pt-BR" sz="1800" i="0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tmp\externalLin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4725144"/>
            <a:ext cx="216024" cy="216024"/>
          </a:xfrm>
          <a:prstGeom prst="rect">
            <a:avLst/>
          </a:prstGeom>
          <a:noFill/>
        </p:spPr>
      </p:pic>
      <p:sp>
        <p:nvSpPr>
          <p:cNvPr id="18" name="Retângulo de cantos arredondados 53"/>
          <p:cNvSpPr>
            <a:spLocks noChangeArrowheads="1"/>
          </p:cNvSpPr>
          <p:nvPr/>
        </p:nvSpPr>
        <p:spPr bwMode="auto">
          <a:xfrm>
            <a:off x="6587976" y="1700808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Texto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completo</a:t>
            </a:r>
            <a:endParaRPr lang="en-US" sz="1800" i="0" dirty="0">
              <a:solidFill>
                <a:srgbClr val="0070C0"/>
              </a:solidFill>
            </a:endParaRPr>
          </a:p>
        </p:txBody>
      </p:sp>
      <p:cxnSp>
        <p:nvCxnSpPr>
          <p:cNvPr id="19" name="Conector reto 22"/>
          <p:cNvCxnSpPr>
            <a:cxnSpLocks noChangeShapeType="1"/>
            <a:stCxn id="18" idx="1"/>
          </p:cNvCxnSpPr>
          <p:nvPr/>
        </p:nvCxnSpPr>
        <p:spPr bwMode="auto">
          <a:xfrm rot="10800000">
            <a:off x="6156176" y="1916708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48797" y="1484784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0" dirty="0" smtClean="0">
                <a:solidFill>
                  <a:srgbClr val="006FBA"/>
                </a:solidFill>
              </a:rPr>
              <a:t>Exportação de metadados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Retângulo 32"/>
          <p:cNvSpPr>
            <a:spLocks noChangeArrowheads="1"/>
          </p:cNvSpPr>
          <p:nvPr/>
        </p:nvSpPr>
        <p:spPr bwMode="auto">
          <a:xfrm>
            <a:off x="3419475" y="3429000"/>
            <a:ext cx="2268538" cy="43180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Plataforma UR</a:t>
            </a:r>
            <a:r>
              <a:rPr lang="en-US" sz="1800">
                <a:solidFill>
                  <a:srgbClr val="0070C0"/>
                </a:solidFill>
              </a:rPr>
              <a:t>Lib</a:t>
            </a:r>
            <a:endParaRPr lang="en-US" sz="1800" i="0">
              <a:solidFill>
                <a:srgbClr val="0070C0"/>
              </a:solidFill>
            </a:endParaRPr>
          </a:p>
        </p:txBody>
      </p:sp>
      <p:sp>
        <p:nvSpPr>
          <p:cNvPr id="10" name="Retângulo 39"/>
          <p:cNvSpPr>
            <a:spLocks noChangeArrowheads="1"/>
          </p:cNvSpPr>
          <p:nvPr/>
        </p:nvSpPr>
        <p:spPr bwMode="auto">
          <a:xfrm>
            <a:off x="3419475" y="4149725"/>
            <a:ext cx="2268538" cy="792163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>
                <a:solidFill>
                  <a:srgbClr val="0070C0"/>
                </a:solidFill>
              </a:rPr>
              <a:t>Provedor</a:t>
            </a:r>
            <a:r>
              <a:rPr lang="en-US" sz="1800" i="0" dirty="0">
                <a:solidFill>
                  <a:srgbClr val="0070C0"/>
                </a:solidFill>
              </a:rPr>
              <a:t> de </a:t>
            </a:r>
            <a:r>
              <a:rPr lang="en-US" sz="1800" i="0" dirty="0" err="1">
                <a:solidFill>
                  <a:srgbClr val="0070C0"/>
                </a:solidFill>
              </a:rPr>
              <a:t>Serviço</a:t>
            </a:r>
            <a:r>
              <a:rPr lang="en-US" sz="1800" i="0" dirty="0">
                <a:solidFill>
                  <a:srgbClr val="0070C0"/>
                </a:solidFill>
              </a:rPr>
              <a:t> OAI</a:t>
            </a:r>
          </a:p>
        </p:txBody>
      </p:sp>
      <p:cxnSp>
        <p:nvCxnSpPr>
          <p:cNvPr id="11" name="Conector de seta reta 41"/>
          <p:cNvCxnSpPr>
            <a:cxnSpLocks noChangeShapeType="1"/>
          </p:cNvCxnSpPr>
          <p:nvPr/>
        </p:nvCxnSpPr>
        <p:spPr bwMode="auto">
          <a:xfrm rot="5400000">
            <a:off x="4356100" y="40052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12" name="Conector de seta reta 48"/>
          <p:cNvCxnSpPr>
            <a:cxnSpLocks noChangeShapeType="1"/>
            <a:stCxn id="9" idx="3"/>
          </p:cNvCxnSpPr>
          <p:nvPr/>
        </p:nvCxnSpPr>
        <p:spPr bwMode="auto">
          <a:xfrm flipV="1">
            <a:off x="5688013" y="3644900"/>
            <a:ext cx="46831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3" name="Texto explicativo retangular com cantos arredondados 87"/>
          <p:cNvSpPr>
            <a:spLocks noChangeArrowheads="1"/>
          </p:cNvSpPr>
          <p:nvPr/>
        </p:nvSpPr>
        <p:spPr bwMode="auto">
          <a:xfrm>
            <a:off x="900113" y="4437063"/>
            <a:ext cx="2087562" cy="431800"/>
          </a:xfrm>
          <a:prstGeom prst="wedgeRoundRectCallout">
            <a:avLst>
              <a:gd name="adj1" fmla="val 64157"/>
              <a:gd name="adj2" fmla="val -30699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IBICT, OAIster, …</a:t>
            </a:r>
          </a:p>
        </p:txBody>
      </p:sp>
      <p:cxnSp>
        <p:nvCxnSpPr>
          <p:cNvPr id="14" name="Conector reto 46"/>
          <p:cNvCxnSpPr>
            <a:cxnSpLocks noChangeShapeType="1"/>
          </p:cNvCxnSpPr>
          <p:nvPr/>
        </p:nvCxnSpPr>
        <p:spPr bwMode="auto">
          <a:xfrm>
            <a:off x="6156176" y="1772816"/>
            <a:ext cx="149" cy="3392909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15" name="Retângulo de cantos arredondados 53"/>
          <p:cNvSpPr>
            <a:spLocks noChangeArrowheads="1"/>
          </p:cNvSpPr>
          <p:nvPr/>
        </p:nvSpPr>
        <p:spPr bwMode="auto">
          <a:xfrm>
            <a:off x="6588125" y="2349500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Metadados</a:t>
            </a:r>
          </a:p>
        </p:txBody>
      </p:sp>
      <p:cxnSp>
        <p:nvCxnSpPr>
          <p:cNvPr id="16" name="Conector reto 22"/>
          <p:cNvCxnSpPr>
            <a:cxnSpLocks noChangeShapeType="1"/>
            <a:stCxn id="15" idx="1"/>
          </p:cNvCxnSpPr>
          <p:nvPr/>
        </p:nvCxnSpPr>
        <p:spPr bwMode="auto">
          <a:xfrm rot="10800000">
            <a:off x="6156325" y="2565400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cxnSp>
        <p:nvCxnSpPr>
          <p:cNvPr id="17" name="Conector de seta reta 25"/>
          <p:cNvCxnSpPr>
            <a:cxnSpLocks noChangeShapeType="1"/>
          </p:cNvCxnSpPr>
          <p:nvPr/>
        </p:nvCxnSpPr>
        <p:spPr bwMode="auto">
          <a:xfrm rot="5400000" flipH="1" flipV="1">
            <a:off x="4499769" y="4006057"/>
            <a:ext cx="288925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19" name="Texto explicativo retangular com cantos arredondados 87"/>
          <p:cNvSpPr>
            <a:spLocks noChangeArrowheads="1"/>
          </p:cNvSpPr>
          <p:nvPr/>
        </p:nvSpPr>
        <p:spPr bwMode="auto">
          <a:xfrm>
            <a:off x="6516216" y="3717032"/>
            <a:ext cx="2087562" cy="1368152"/>
          </a:xfrm>
          <a:prstGeom prst="wedgeRoundRectCallout">
            <a:avLst>
              <a:gd name="adj1" fmla="val -37440"/>
              <a:gd name="adj2" fmla="val 66304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Exemplo</a:t>
            </a:r>
            <a:r>
              <a:rPr lang="en-US" sz="1800" i="0" dirty="0" smtClean="0">
                <a:solidFill>
                  <a:srgbClr val="0070C0"/>
                </a:solidFill>
              </a:rPr>
              <a:t> de valor do </a:t>
            </a:r>
            <a:r>
              <a:rPr lang="en-US" sz="1800" i="0" dirty="0" err="1" smtClean="0">
                <a:solidFill>
                  <a:srgbClr val="0070C0"/>
                </a:solidFill>
              </a:rPr>
              <a:t>atributo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OAI identifier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para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metadados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20" name="Texto explicativo retangular com cantos arredondados 87"/>
          <p:cNvSpPr>
            <a:spLocks noChangeArrowheads="1"/>
          </p:cNvSpPr>
          <p:nvPr/>
        </p:nvSpPr>
        <p:spPr bwMode="auto">
          <a:xfrm>
            <a:off x="899592" y="4437112"/>
            <a:ext cx="2087562" cy="431800"/>
          </a:xfrm>
          <a:prstGeom prst="wedgeRoundRectCallout">
            <a:avLst>
              <a:gd name="adj1" fmla="val 64157"/>
              <a:gd name="adj2" fmla="val -30699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IBICT, OAIster, …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485800" y="5373156"/>
            <a:ext cx="8172400" cy="1049402"/>
            <a:chOff x="1403350" y="2677817"/>
            <a:chExt cx="8172400" cy="1049402"/>
          </a:xfrm>
        </p:grpSpPr>
        <p:sp>
          <p:nvSpPr>
            <p:cNvPr id="23" name="CaixaDeTexto 10"/>
            <p:cNvSpPr txBox="1">
              <a:spLocks noChangeArrowheads="1"/>
            </p:cNvSpPr>
            <p:nvPr/>
          </p:nvSpPr>
          <p:spPr bwMode="auto">
            <a:xfrm>
              <a:off x="1403350" y="2677817"/>
              <a:ext cx="8172400" cy="369332"/>
            </a:xfrm>
            <a:prstGeom prst="rect">
              <a:avLst/>
            </a:prstGeom>
            <a:solidFill>
              <a:srgbClr val="FFFF99">
                <a:alpha val="74901"/>
              </a:srgbClr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800" b="1" i="0" dirty="0" err="1" smtClean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oai:urlib.net:sid.inpe.br</a:t>
              </a:r>
              <a:r>
                <a:rPr lang="en-US" sz="1800" b="1" i="0" dirty="0" smtClean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/mtc-m19/2012/01.16.14.31.16-0</a:t>
              </a:r>
              <a:endParaRPr lang="en-US" sz="18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Chave esquerda 23"/>
            <p:cNvSpPr/>
            <p:nvPr/>
          </p:nvSpPr>
          <p:spPr bwMode="auto">
            <a:xfrm rot="16200000">
              <a:off x="2784972" y="2565723"/>
              <a:ext cx="252412" cy="1258888"/>
            </a:xfrm>
            <a:prstGeom prst="leftBrac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Chave esquerda 24"/>
            <p:cNvSpPr/>
            <p:nvPr/>
          </p:nvSpPr>
          <p:spPr bwMode="auto">
            <a:xfrm rot="16200000">
              <a:off x="6191350" y="513167"/>
              <a:ext cx="252412" cy="5364000"/>
            </a:xfrm>
            <a:prstGeom prst="leftBrac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CaixaDeTexto 11"/>
            <p:cNvSpPr txBox="1">
              <a:spLocks noChangeArrowheads="1"/>
            </p:cNvSpPr>
            <p:nvPr/>
          </p:nvSpPr>
          <p:spPr bwMode="auto">
            <a:xfrm>
              <a:off x="2291348" y="3357886"/>
              <a:ext cx="12618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0" dirty="0" err="1">
                  <a:solidFill>
                    <a:srgbClr val="0070C0"/>
                  </a:solidFill>
                </a:rPr>
                <a:t>resolvedor</a:t>
              </a:r>
              <a:endParaRPr lang="en-US" sz="1800" i="0" dirty="0">
                <a:solidFill>
                  <a:srgbClr val="0070C0"/>
                </a:solidFill>
              </a:endParaRPr>
            </a:p>
          </p:txBody>
        </p:sp>
        <p:sp>
          <p:nvSpPr>
            <p:cNvPr id="27" name="CaixaDeTexto 12"/>
            <p:cNvSpPr txBox="1">
              <a:spLocks noChangeArrowheads="1"/>
            </p:cNvSpPr>
            <p:nvPr/>
          </p:nvSpPr>
          <p:spPr bwMode="auto">
            <a:xfrm>
              <a:off x="5278457" y="3357887"/>
              <a:ext cx="2108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0070C0"/>
                  </a:solidFill>
                </a:rPr>
                <a:t>IBI dos </a:t>
              </a:r>
              <a:r>
                <a:rPr lang="en-US" sz="1800" i="0" dirty="0" err="1" smtClean="0">
                  <a:solidFill>
                    <a:srgbClr val="0070C0"/>
                  </a:solidFill>
                </a:rPr>
                <a:t>metadados</a:t>
              </a:r>
              <a:endParaRPr lang="en-US" sz="1800" i="0" dirty="0">
                <a:solidFill>
                  <a:srgbClr val="0070C0"/>
                </a:solidFill>
              </a:endParaRPr>
            </a:p>
          </p:txBody>
        </p:sp>
      </p:grp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29816" y="2276872"/>
            <a:ext cx="522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en-US" sz="2000" i="0" dirty="0" err="1" smtClean="0">
                <a:solidFill>
                  <a:srgbClr val="0070C0"/>
                </a:solidFill>
              </a:rPr>
              <a:t>Cada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Arquivo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funciona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como</a:t>
            </a:r>
            <a:r>
              <a:rPr lang="en-US" sz="2000" i="0" dirty="0" smtClean="0">
                <a:solidFill>
                  <a:srgbClr val="0070C0"/>
                </a:solidFill>
              </a:rPr>
              <a:t> um </a:t>
            </a:r>
            <a:r>
              <a:rPr lang="en-US" sz="2000" i="0" dirty="0" err="1" smtClean="0">
                <a:solidFill>
                  <a:srgbClr val="0070C0"/>
                </a:solidFill>
              </a:rPr>
              <a:t>provedor</a:t>
            </a:r>
            <a:r>
              <a:rPr lang="en-US" sz="2000" i="0" dirty="0" smtClean="0">
                <a:solidFill>
                  <a:srgbClr val="0070C0"/>
                </a:solidFill>
              </a:rPr>
              <a:t> de </a:t>
            </a:r>
            <a:r>
              <a:rPr lang="en-US" sz="2000" i="0" dirty="0" err="1" smtClean="0">
                <a:solidFill>
                  <a:srgbClr val="0070C0"/>
                </a:solidFill>
              </a:rPr>
              <a:t>metadados</a:t>
            </a:r>
            <a:r>
              <a:rPr lang="en-US" sz="2000" i="0" dirty="0" smtClean="0">
                <a:solidFill>
                  <a:srgbClr val="0070C0"/>
                </a:solidFill>
              </a:rPr>
              <a:t> via o </a:t>
            </a:r>
            <a:r>
              <a:rPr lang="en-US" sz="2000" i="0" dirty="0" err="1" smtClean="0">
                <a:solidFill>
                  <a:srgbClr val="0070C0"/>
                </a:solidFill>
              </a:rPr>
              <a:t>protocolo</a:t>
            </a:r>
            <a:r>
              <a:rPr lang="en-US" sz="2000" i="0" dirty="0" smtClean="0">
                <a:solidFill>
                  <a:srgbClr val="0070C0"/>
                </a:solidFill>
              </a:rPr>
              <a:t> OAI-PMH</a:t>
            </a:r>
            <a:endParaRPr lang="pt-BR" sz="2000" i="0" dirty="0" smtClean="0">
              <a:solidFill>
                <a:srgbClr val="006FBA"/>
              </a:solidFill>
            </a:endParaRPr>
          </a:p>
        </p:txBody>
      </p:sp>
      <p:pic>
        <p:nvPicPr>
          <p:cNvPr id="28" name="Picture 3" descr="C:\tmp\externalLin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88000"/>
            <a:ext cx="216024" cy="216024"/>
          </a:xfrm>
          <a:prstGeom prst="rect">
            <a:avLst/>
          </a:prstGeom>
          <a:noFill/>
        </p:spPr>
      </p:pic>
      <p:sp>
        <p:nvSpPr>
          <p:cNvPr id="30" name="Retângulo de cantos arredondados 53"/>
          <p:cNvSpPr>
            <a:spLocks noChangeArrowheads="1"/>
          </p:cNvSpPr>
          <p:nvPr/>
        </p:nvSpPr>
        <p:spPr bwMode="auto">
          <a:xfrm>
            <a:off x="6587976" y="1700808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Texto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completo</a:t>
            </a:r>
            <a:endParaRPr lang="en-US" sz="1800" i="0" dirty="0">
              <a:solidFill>
                <a:srgbClr val="0070C0"/>
              </a:solidFill>
            </a:endParaRPr>
          </a:p>
        </p:txBody>
      </p:sp>
      <p:cxnSp>
        <p:nvCxnSpPr>
          <p:cNvPr id="31" name="Conector reto 22"/>
          <p:cNvCxnSpPr>
            <a:cxnSpLocks noChangeShapeType="1"/>
            <a:stCxn id="30" idx="1"/>
          </p:cNvCxnSpPr>
          <p:nvPr/>
        </p:nvCxnSpPr>
        <p:spPr bwMode="auto">
          <a:xfrm rot="10800000">
            <a:off x="6156176" y="1916708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643438" y="3812530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ibi</a:t>
            </a:r>
            <a:endParaRPr lang="pt-BR" dirty="0"/>
          </a:p>
        </p:txBody>
      </p:sp>
      <p:sp>
        <p:nvSpPr>
          <p:cNvPr id="33" name="Texto explicativo retangular com cantos arredondados 87"/>
          <p:cNvSpPr>
            <a:spLocks noChangeArrowheads="1"/>
          </p:cNvSpPr>
          <p:nvPr/>
        </p:nvSpPr>
        <p:spPr bwMode="auto">
          <a:xfrm>
            <a:off x="683568" y="3789040"/>
            <a:ext cx="2455986" cy="431800"/>
          </a:xfrm>
          <a:prstGeom prst="wedgeRoundRectCallout">
            <a:avLst>
              <a:gd name="adj1" fmla="val 83807"/>
              <a:gd name="adj2" fmla="val 1654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Exemplo</a:t>
            </a:r>
            <a:r>
              <a:rPr lang="en-US" sz="1800" i="0" dirty="0" smtClean="0">
                <a:solidFill>
                  <a:srgbClr val="0070C0"/>
                </a:solidFill>
              </a:rPr>
              <a:t> de mtd2-br</a:t>
            </a:r>
            <a:endParaRPr lang="en-US" sz="18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97691" y="1484784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0" dirty="0" smtClean="0">
                <a:solidFill>
                  <a:srgbClr val="006FBA"/>
                </a:solidFill>
              </a:rPr>
              <a:t>Exportação para o Sophia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dirty="0" err="1" smtClean="0">
                <a:solidFill>
                  <a:srgbClr val="0070C0"/>
                </a:solidFill>
              </a:rPr>
              <a:t>Especifidade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</a:p>
          <a:p>
            <a:pPr marL="180000"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publicações INPE no </a:t>
            </a:r>
            <a:r>
              <a:rPr lang="pt-BR" sz="2000" i="0" dirty="0" err="1" smtClean="0">
                <a:solidFill>
                  <a:srgbClr val="006FBA"/>
                </a:solidFill>
              </a:rPr>
              <a:t>sophia</a:t>
            </a:r>
            <a:r>
              <a:rPr lang="pt-BR" sz="2000" i="0" dirty="0" smtClean="0">
                <a:solidFill>
                  <a:srgbClr val="006FBA"/>
                </a:solidFill>
              </a:rPr>
              <a:t> possuem um Número de Série</a:t>
            </a:r>
          </a:p>
          <a:p>
            <a:pPr marL="180000"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criação de uma tabela Número de Série       IBI </a:t>
            </a:r>
          </a:p>
          <a:p>
            <a:pPr marL="180000"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atualização da opção Mídia do Sophia para incorporar o IBI </a:t>
            </a:r>
          </a:p>
        </p:txBody>
      </p:sp>
      <p:pic>
        <p:nvPicPr>
          <p:cNvPr id="10" name="Picture 3" descr="C:\tmp\externalLin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068960"/>
            <a:ext cx="216024" cy="216024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 bwMode="auto">
          <a:xfrm>
            <a:off x="5508040" y="3168000"/>
            <a:ext cx="288032" cy="144016"/>
          </a:xfrm>
          <a:prstGeom prst="rightArrow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i="0" dirty="0">
              <a:solidFill>
                <a:srgbClr val="003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956" y="4115544"/>
            <a:ext cx="5698089" cy="17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 explicativo retangular com cantos arredondados 6"/>
          <p:cNvSpPr>
            <a:spLocks noChangeArrowheads="1"/>
          </p:cNvSpPr>
          <p:nvPr/>
        </p:nvSpPr>
        <p:spPr bwMode="auto">
          <a:xfrm>
            <a:off x="719572" y="5806206"/>
            <a:ext cx="7704856" cy="503114"/>
          </a:xfrm>
          <a:prstGeom prst="wedgeRoundRectCallout">
            <a:avLst>
              <a:gd name="adj1" fmla="val -14772"/>
              <a:gd name="adj2" fmla="val -84963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b="1" i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http://urlib.net/rep/sid.inpe.br/MTC-m13@80/2006/06.12.14.53</a:t>
            </a:r>
            <a:endParaRPr lang="en-US" b="1" i="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65125" y="1484784"/>
            <a:ext cx="461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Exportação</a:t>
            </a:r>
            <a:r>
              <a:rPr lang="en-US" sz="2000" dirty="0" smtClean="0">
                <a:solidFill>
                  <a:srgbClr val="006FBA"/>
                </a:solidFill>
              </a:rPr>
              <a:t>/</a:t>
            </a:r>
            <a:r>
              <a:rPr lang="en-US" sz="2000" dirty="0" err="1" smtClean="0">
                <a:solidFill>
                  <a:srgbClr val="006FBA"/>
                </a:solidFill>
              </a:rPr>
              <a:t>Importação</a:t>
            </a:r>
            <a:r>
              <a:rPr lang="en-US" sz="2000" dirty="0" smtClean="0">
                <a:solidFill>
                  <a:srgbClr val="006FBA"/>
                </a:solidFill>
              </a:rPr>
              <a:t> via </a:t>
            </a:r>
            <a:r>
              <a:rPr lang="en-US" sz="2000" dirty="0" err="1" smtClean="0">
                <a:solidFill>
                  <a:srgbClr val="006FBA"/>
                </a:solidFill>
              </a:rPr>
              <a:t>arquivo</a:t>
            </a:r>
            <a:r>
              <a:rPr lang="en-US" sz="2000" dirty="0" smtClean="0">
                <a:solidFill>
                  <a:srgbClr val="006FBA"/>
                </a:solidFill>
              </a:rPr>
              <a:t> ZIP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5373216"/>
            <a:ext cx="78843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lnSpc>
                <a:spcPts val="3000"/>
              </a:lnSpc>
            </a:pPr>
            <a:r>
              <a:rPr lang="en-US" sz="2000" i="0" dirty="0" smtClean="0">
                <a:solidFill>
                  <a:srgbClr val="006FBA"/>
                </a:solidFill>
              </a:rPr>
              <a:t>Resolve o </a:t>
            </a:r>
            <a:r>
              <a:rPr lang="en-US" sz="2000" i="0" dirty="0" err="1" smtClean="0">
                <a:solidFill>
                  <a:srgbClr val="006FBA"/>
                </a:solidFill>
              </a:rPr>
              <a:t>problema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Migração</a:t>
            </a:r>
            <a:r>
              <a:rPr lang="en-US" sz="2000" i="0" dirty="0" smtClean="0">
                <a:solidFill>
                  <a:srgbClr val="006FBA"/>
                </a:solidFill>
              </a:rPr>
              <a:t> Digital entre </a:t>
            </a:r>
            <a:r>
              <a:rPr lang="en-US" sz="2000" i="0" dirty="0" err="1" smtClean="0">
                <a:solidFill>
                  <a:srgbClr val="006FBA"/>
                </a:solidFill>
              </a:rPr>
              <a:t>Arquivos</a:t>
            </a:r>
            <a:endParaRPr lang="pt-BR" sz="2000" i="0" dirty="0" smtClean="0">
              <a:solidFill>
                <a:srgbClr val="006FBA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 bwMode="auto">
          <a:xfrm>
            <a:off x="3851920" y="3923764"/>
            <a:ext cx="1296144" cy="0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>
            <a:off x="2627784" y="2780928"/>
            <a:ext cx="0" cy="432048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584" y="3203684"/>
            <a:ext cx="448816" cy="448816"/>
          </a:xfrm>
          <a:prstGeom prst="rect">
            <a:avLst/>
          </a:prstGeom>
          <a:solidFill>
            <a:srgbClr val="FFFF65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CaixaDeTexto 20"/>
          <p:cNvSpPr txBox="1"/>
          <p:nvPr/>
        </p:nvSpPr>
        <p:spPr>
          <a:xfrm>
            <a:off x="1979712" y="46438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Arquivo</a:t>
            </a:r>
            <a:r>
              <a:rPr lang="en-US" sz="1800" i="0" dirty="0" smtClean="0">
                <a:solidFill>
                  <a:srgbClr val="0070C0"/>
                </a:solidFill>
              </a:rPr>
              <a:t> A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104" y="46438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Arquivo</a:t>
            </a:r>
            <a:r>
              <a:rPr lang="en-US" sz="1800" i="0" dirty="0" smtClean="0">
                <a:solidFill>
                  <a:srgbClr val="0070C0"/>
                </a:solidFill>
              </a:rPr>
              <a:t> B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835696" y="21235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Seleção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Repositórios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18" name="Retângulo de cantos arredondados 17"/>
          <p:cNvSpPr>
            <a:spLocks noChangeAspect="1"/>
          </p:cNvSpPr>
          <p:nvPr/>
        </p:nvSpPr>
        <p:spPr bwMode="auto">
          <a:xfrm>
            <a:off x="1389787" y="3212976"/>
            <a:ext cx="2462133" cy="1428644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bIns="0" rtlCol="0" anchor="b"/>
          <a:lstStyle/>
          <a:p>
            <a:pPr algn="r"/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916000" y="3626740"/>
            <a:ext cx="936104" cy="612000"/>
          </a:xfrm>
          <a:prstGeom prst="rect">
            <a:avLst/>
          </a:prstGeom>
          <a:solidFill>
            <a:srgbClr val="FFFF9B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i="0" dirty="0" smtClean="0">
                <a:solidFill>
                  <a:srgbClr val="0070C0"/>
                </a:solidFill>
              </a:rPr>
              <a:t>ZIP</a:t>
            </a:r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22" name="Retângulo de cantos arredondados 21"/>
          <p:cNvSpPr>
            <a:spLocks noChangeAspect="1"/>
          </p:cNvSpPr>
          <p:nvPr/>
        </p:nvSpPr>
        <p:spPr bwMode="auto">
          <a:xfrm>
            <a:off x="5112000" y="3212976"/>
            <a:ext cx="2462133" cy="1428644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bIns="0" rtlCol="0" anchor="b"/>
          <a:lstStyle/>
          <a:p>
            <a:pPr algn="r"/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112000" y="3609088"/>
            <a:ext cx="936104" cy="612000"/>
          </a:xfrm>
          <a:prstGeom prst="rect">
            <a:avLst/>
          </a:prstGeom>
          <a:solidFill>
            <a:srgbClr val="FFFF9B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i="0" dirty="0" smtClean="0">
                <a:solidFill>
                  <a:srgbClr val="0070C0"/>
                </a:solidFill>
              </a:rPr>
              <a:t>UNZIP</a:t>
            </a:r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25" name="Texto explicativo retangular com cantos arredondados 87"/>
          <p:cNvSpPr>
            <a:spLocks noChangeArrowheads="1"/>
          </p:cNvSpPr>
          <p:nvPr/>
        </p:nvSpPr>
        <p:spPr bwMode="auto">
          <a:xfrm>
            <a:off x="5076056" y="1988840"/>
            <a:ext cx="3527722" cy="1008112"/>
          </a:xfrm>
          <a:prstGeom prst="wedgeRoundRectCallout">
            <a:avLst>
              <a:gd name="adj1" fmla="val -29160"/>
              <a:gd name="adj2" fmla="val 106617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smtClean="0">
                <a:solidFill>
                  <a:srgbClr val="0070C0"/>
                </a:solidFill>
              </a:rPr>
              <a:t>O </a:t>
            </a:r>
            <a:r>
              <a:rPr lang="en-US" sz="1800" i="0" dirty="0" err="1" smtClean="0">
                <a:solidFill>
                  <a:srgbClr val="0070C0"/>
                </a:solidFill>
              </a:rPr>
              <a:t>armazenamento</a:t>
            </a:r>
            <a:r>
              <a:rPr lang="en-US" sz="1800" i="0" dirty="0" smtClean="0">
                <a:solidFill>
                  <a:srgbClr val="0070C0"/>
                </a:solidFill>
              </a:rPr>
              <a:t> com base no IBI </a:t>
            </a:r>
            <a:r>
              <a:rPr lang="en-US" sz="1800" i="0" dirty="0" err="1" smtClean="0">
                <a:solidFill>
                  <a:srgbClr val="0070C0"/>
                </a:solidFill>
              </a:rPr>
              <a:t>garante</a:t>
            </a:r>
            <a:r>
              <a:rPr lang="en-US" sz="1800" i="0" dirty="0" smtClean="0">
                <a:solidFill>
                  <a:srgbClr val="0070C0"/>
                </a:solidFill>
              </a:rPr>
              <a:t> a </a:t>
            </a:r>
            <a:r>
              <a:rPr lang="en-US" sz="1800" i="0" dirty="0" err="1" smtClean="0">
                <a:solidFill>
                  <a:srgbClr val="0070C0"/>
                </a:solidFill>
              </a:rPr>
              <a:t>compatibilidade</a:t>
            </a:r>
            <a:r>
              <a:rPr lang="en-US" sz="1800" i="0" dirty="0" smtClean="0">
                <a:solidFill>
                  <a:srgbClr val="0070C0"/>
                </a:solidFill>
              </a:rPr>
              <a:t> entre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Arquivos</a:t>
            </a:r>
            <a:endParaRPr lang="en-US" sz="18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20079" y="148478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Importação</a:t>
            </a:r>
            <a:r>
              <a:rPr lang="pt-BR" sz="2000" i="0" dirty="0" smtClean="0">
                <a:solidFill>
                  <a:srgbClr val="006FBA"/>
                </a:solidFill>
              </a:rPr>
              <a:t> Lattes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defRPr/>
            </a:pPr>
            <a:r>
              <a:rPr lang="en-US" sz="2000" dirty="0" err="1" smtClean="0">
                <a:solidFill>
                  <a:srgbClr val="0070C0"/>
                </a:solidFill>
              </a:rPr>
              <a:t>Motivação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</a:p>
          <a:p>
            <a:pPr marL="180000" algn="l"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apóio</a:t>
            </a:r>
            <a:r>
              <a:rPr lang="en-US" sz="2000" i="0" dirty="0" smtClean="0">
                <a:solidFill>
                  <a:srgbClr val="0070C0"/>
                </a:solidFill>
              </a:rPr>
              <a:t> à </a:t>
            </a:r>
            <a:r>
              <a:rPr lang="en-US" sz="2000" i="0" dirty="0" err="1" smtClean="0">
                <a:solidFill>
                  <a:srgbClr val="0070C0"/>
                </a:solidFill>
              </a:rPr>
              <a:t>captura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produção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científica</a:t>
            </a:r>
            <a:r>
              <a:rPr lang="en-US" sz="2000" i="0" dirty="0" smtClean="0">
                <a:solidFill>
                  <a:srgbClr val="0070C0"/>
                </a:solidFill>
              </a:rPr>
              <a:t> do </a:t>
            </a:r>
            <a:r>
              <a:rPr lang="en-US" sz="2000" i="0" dirty="0" err="1" smtClean="0">
                <a:solidFill>
                  <a:srgbClr val="0070C0"/>
                </a:solidFill>
              </a:rPr>
              <a:t>Instituto</a:t>
            </a:r>
            <a:r>
              <a:rPr lang="en-US" sz="2000" i="0" dirty="0" smtClean="0">
                <a:solidFill>
                  <a:srgbClr val="0070C0"/>
                </a:solidFill>
              </a:rPr>
              <a:t>.</a:t>
            </a:r>
          </a:p>
          <a:p>
            <a:pPr marL="180000" algn="l">
              <a:defRPr/>
            </a:pPr>
            <a:endParaRPr lang="en-US" sz="2000" i="0" dirty="0" smtClean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en-US" sz="2000" dirty="0" err="1" smtClean="0">
                <a:solidFill>
                  <a:srgbClr val="0070C0"/>
                </a:solidFill>
              </a:rPr>
              <a:t>Especifidade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importações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realizadas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duas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vezes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ao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ano</a:t>
            </a:r>
            <a:r>
              <a:rPr lang="en-US" sz="2000" i="0" dirty="0" smtClean="0">
                <a:solidFill>
                  <a:srgbClr val="0070C0"/>
                </a:solidFill>
              </a:rPr>
              <a:t>;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preenchimento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automática</a:t>
            </a:r>
            <a:r>
              <a:rPr lang="en-US" sz="2000" i="0" dirty="0" smtClean="0">
                <a:solidFill>
                  <a:srgbClr val="0070C0"/>
                </a:solidFill>
              </a:rPr>
              <a:t> de </a:t>
            </a:r>
            <a:r>
              <a:rPr lang="en-US" sz="2000" i="0" dirty="0" err="1" smtClean="0">
                <a:solidFill>
                  <a:srgbClr val="0070C0"/>
                </a:solidFill>
              </a:rPr>
              <a:t>alguns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campos</a:t>
            </a:r>
            <a:r>
              <a:rPr lang="en-US" sz="2000" i="0" dirty="0" smtClean="0">
                <a:solidFill>
                  <a:srgbClr val="0070C0"/>
                </a:solidFill>
              </a:rPr>
              <a:t>;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smtClean="0">
                <a:solidFill>
                  <a:srgbClr val="0070C0"/>
                </a:solidFill>
              </a:rPr>
              <a:t>dados </a:t>
            </a:r>
            <a:r>
              <a:rPr lang="en-US" sz="2000" i="0" dirty="0" err="1" smtClean="0">
                <a:solidFill>
                  <a:srgbClr val="0070C0"/>
                </a:solidFill>
              </a:rPr>
              <a:t>curriculares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obtidos</a:t>
            </a:r>
            <a:r>
              <a:rPr lang="en-US" sz="2000" i="0" dirty="0" smtClean="0">
                <a:solidFill>
                  <a:srgbClr val="0070C0"/>
                </a:solidFill>
              </a:rPr>
              <a:t> com base no CPF;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duplicados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excluidos</a:t>
            </a:r>
            <a:r>
              <a:rPr lang="en-US" sz="2000" i="0" dirty="0" smtClean="0">
                <a:solidFill>
                  <a:srgbClr val="0070C0"/>
                </a:solidFill>
              </a:rPr>
              <a:t> com base </a:t>
            </a:r>
            <a:r>
              <a:rPr lang="en-US" sz="2000" i="0" dirty="0" err="1" smtClean="0">
                <a:solidFill>
                  <a:srgbClr val="0070C0"/>
                </a:solidFill>
              </a:rPr>
              <a:t>na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chave</a:t>
            </a:r>
            <a:r>
              <a:rPr lang="en-US" sz="2000" i="0" dirty="0" smtClean="0">
                <a:solidFill>
                  <a:srgbClr val="0070C0"/>
                </a:solidFill>
              </a:rPr>
              <a:t> de </a:t>
            </a:r>
            <a:r>
              <a:rPr lang="en-US" sz="2000" i="0" dirty="0" err="1" smtClean="0">
                <a:solidFill>
                  <a:srgbClr val="0070C0"/>
                </a:solidFill>
              </a:rPr>
              <a:t>citação</a:t>
            </a:r>
            <a:r>
              <a:rPr lang="en-US" sz="2000" i="0" dirty="0" smtClean="0">
                <a:solidFill>
                  <a:srgbClr val="0070C0"/>
                </a:solidFill>
              </a:rPr>
              <a:t>.</a:t>
            </a:r>
            <a:endParaRPr lang="pt-BR" sz="2000" i="0" dirty="0" smtClean="0">
              <a:solidFill>
                <a:srgbClr val="006FBA"/>
              </a:solidFill>
            </a:endParaRPr>
          </a:p>
        </p:txBody>
      </p:sp>
      <p:sp>
        <p:nvSpPr>
          <p:cNvPr id="9" name="Texto explicativo retangular com cantos arredondados 6"/>
          <p:cNvSpPr>
            <a:spLocks noChangeArrowheads="1"/>
          </p:cNvSpPr>
          <p:nvPr/>
        </p:nvSpPr>
        <p:spPr bwMode="auto">
          <a:xfrm>
            <a:off x="6372051" y="2997894"/>
            <a:ext cx="1584325" cy="719138"/>
          </a:xfrm>
          <a:prstGeom prst="wedgeRoundRectCallout">
            <a:avLst>
              <a:gd name="adj1" fmla="val -81956"/>
              <a:gd name="adj2" fmla="val 45052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0" dirty="0" err="1">
                <a:solidFill>
                  <a:srgbClr val="0070C0"/>
                </a:solidFill>
              </a:rPr>
              <a:t>junho</a:t>
            </a:r>
            <a:r>
              <a:rPr lang="en-US" sz="2000" i="0" dirty="0">
                <a:solidFill>
                  <a:srgbClr val="0070C0"/>
                </a:solidFill>
              </a:rPr>
              <a:t> e </a:t>
            </a:r>
            <a:r>
              <a:rPr lang="en-US" sz="2000" i="0" dirty="0" err="1">
                <a:solidFill>
                  <a:srgbClr val="0070C0"/>
                </a:solidFill>
              </a:rPr>
              <a:t>dezembro</a:t>
            </a:r>
            <a:endParaRPr lang="en-US" sz="2000" i="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18" y="5647524"/>
            <a:ext cx="8627364" cy="5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 explicativo retangular com cantos arredondados 6"/>
          <p:cNvSpPr>
            <a:spLocks noChangeArrowheads="1"/>
          </p:cNvSpPr>
          <p:nvPr/>
        </p:nvSpPr>
        <p:spPr bwMode="auto">
          <a:xfrm>
            <a:off x="2623592" y="5157192"/>
            <a:ext cx="3896816" cy="432048"/>
          </a:xfrm>
          <a:prstGeom prst="wedgeRoundRectCallout">
            <a:avLst>
              <a:gd name="adj1" fmla="val -72831"/>
              <a:gd name="adj2" fmla="val 65629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0" dirty="0" err="1" smtClean="0">
                <a:solidFill>
                  <a:srgbClr val="0070C0"/>
                </a:solidFill>
              </a:rPr>
              <a:t>Exemplo</a:t>
            </a:r>
            <a:r>
              <a:rPr lang="en-US" sz="2000" i="0" dirty="0" smtClean="0">
                <a:solidFill>
                  <a:srgbClr val="0070C0"/>
                </a:solidFill>
              </a:rPr>
              <a:t> de </a:t>
            </a:r>
            <a:r>
              <a:rPr lang="en-US" sz="2000" i="0" dirty="0" err="1" smtClean="0">
                <a:solidFill>
                  <a:srgbClr val="0070C0"/>
                </a:solidFill>
              </a:rPr>
              <a:t>chave</a:t>
            </a:r>
            <a:r>
              <a:rPr lang="en-US" sz="2000" i="0" dirty="0" smtClean="0">
                <a:solidFill>
                  <a:srgbClr val="0070C0"/>
                </a:solidFill>
              </a:rPr>
              <a:t> de </a:t>
            </a:r>
            <a:r>
              <a:rPr lang="en-US" sz="2000" i="0" dirty="0" err="1" smtClean="0">
                <a:solidFill>
                  <a:srgbClr val="0070C0"/>
                </a:solidFill>
              </a:rPr>
              <a:t>citação</a:t>
            </a:r>
            <a:endParaRPr lang="en-US" sz="20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55348" y="1484784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Importação</a:t>
            </a:r>
            <a:r>
              <a:rPr lang="pt-BR" sz="2000" i="0" dirty="0" smtClean="0">
                <a:solidFill>
                  <a:srgbClr val="006FBA"/>
                </a:solidFill>
              </a:rPr>
              <a:t> Lattes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643438" y="2565995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doi</a:t>
            </a:r>
            <a:endParaRPr lang="pt-BR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643438" y="3310533"/>
            <a:ext cx="4556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cpf</a:t>
            </a:r>
            <a:endParaRPr lang="pt-BR"/>
          </a:p>
        </p:txBody>
      </p:sp>
      <p:sp>
        <p:nvSpPr>
          <p:cNvPr id="11" name="Retângulo 29"/>
          <p:cNvSpPr>
            <a:spLocks noChangeArrowheads="1"/>
          </p:cNvSpPr>
          <p:nvPr/>
        </p:nvSpPr>
        <p:spPr bwMode="auto">
          <a:xfrm>
            <a:off x="3851275" y="2132608"/>
            <a:ext cx="1404938" cy="433387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CrossRef</a:t>
            </a:r>
          </a:p>
        </p:txBody>
      </p:sp>
      <p:sp>
        <p:nvSpPr>
          <p:cNvPr id="12" name="Retângulo 31"/>
          <p:cNvSpPr>
            <a:spLocks noChangeArrowheads="1"/>
          </p:cNvSpPr>
          <p:nvPr/>
        </p:nvSpPr>
        <p:spPr bwMode="auto">
          <a:xfrm>
            <a:off x="3419475" y="2889845"/>
            <a:ext cx="2268538" cy="431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Plataforma Lattes</a:t>
            </a:r>
          </a:p>
        </p:txBody>
      </p:sp>
      <p:sp>
        <p:nvSpPr>
          <p:cNvPr id="13" name="Retângulo 32"/>
          <p:cNvSpPr>
            <a:spLocks noChangeArrowheads="1"/>
          </p:cNvSpPr>
          <p:nvPr/>
        </p:nvSpPr>
        <p:spPr bwMode="auto">
          <a:xfrm>
            <a:off x="3419475" y="3645495"/>
            <a:ext cx="2268538" cy="43180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Plataforma UR</a:t>
            </a:r>
            <a:r>
              <a:rPr lang="en-US" sz="1800">
                <a:solidFill>
                  <a:srgbClr val="0070C0"/>
                </a:solidFill>
              </a:rPr>
              <a:t>Lib</a:t>
            </a:r>
            <a:endParaRPr lang="en-US" sz="1800" i="0">
              <a:solidFill>
                <a:srgbClr val="0070C0"/>
              </a:solidFill>
            </a:endParaRPr>
          </a:p>
        </p:txBody>
      </p:sp>
      <p:cxnSp>
        <p:nvCxnSpPr>
          <p:cNvPr id="14" name="Conector de seta reta 36"/>
          <p:cNvCxnSpPr>
            <a:cxnSpLocks noChangeShapeType="1"/>
          </p:cNvCxnSpPr>
          <p:nvPr/>
        </p:nvCxnSpPr>
        <p:spPr bwMode="auto">
          <a:xfrm rot="5400000">
            <a:off x="4319588" y="2727920"/>
            <a:ext cx="323850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15" name="Conector de seta reta 38"/>
          <p:cNvCxnSpPr>
            <a:cxnSpLocks noChangeShapeType="1"/>
          </p:cNvCxnSpPr>
          <p:nvPr/>
        </p:nvCxnSpPr>
        <p:spPr bwMode="auto">
          <a:xfrm rot="5400000">
            <a:off x="4319588" y="3483570"/>
            <a:ext cx="325438" cy="1587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lg" len="med"/>
            <a:tailEnd type="triangle" w="lg" len="med"/>
          </a:ln>
        </p:spPr>
      </p:cxnSp>
      <p:sp>
        <p:nvSpPr>
          <p:cNvPr id="16" name="Retângulo 39"/>
          <p:cNvSpPr>
            <a:spLocks noChangeArrowheads="1"/>
          </p:cNvSpPr>
          <p:nvPr/>
        </p:nvSpPr>
        <p:spPr bwMode="auto">
          <a:xfrm>
            <a:off x="3419475" y="4366220"/>
            <a:ext cx="2268538" cy="792163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Provedor de Serviço OAI</a:t>
            </a:r>
          </a:p>
        </p:txBody>
      </p:sp>
      <p:cxnSp>
        <p:nvCxnSpPr>
          <p:cNvPr id="17" name="Conector de seta reta 41"/>
          <p:cNvCxnSpPr>
            <a:cxnSpLocks noChangeShapeType="1"/>
          </p:cNvCxnSpPr>
          <p:nvPr/>
        </p:nvCxnSpPr>
        <p:spPr bwMode="auto">
          <a:xfrm rot="5400000">
            <a:off x="4356100" y="4221758"/>
            <a:ext cx="287337" cy="1588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18" name="Conector reto 46"/>
          <p:cNvCxnSpPr>
            <a:cxnSpLocks noChangeShapeType="1"/>
          </p:cNvCxnSpPr>
          <p:nvPr/>
        </p:nvCxnSpPr>
        <p:spPr bwMode="auto">
          <a:xfrm>
            <a:off x="6156176" y="1916834"/>
            <a:ext cx="149" cy="3465386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9" name="Conector de seta reta 48"/>
          <p:cNvCxnSpPr>
            <a:cxnSpLocks noChangeShapeType="1"/>
            <a:stCxn id="13" idx="3"/>
          </p:cNvCxnSpPr>
          <p:nvPr/>
        </p:nvCxnSpPr>
        <p:spPr bwMode="auto">
          <a:xfrm flipV="1">
            <a:off x="5688013" y="3861395"/>
            <a:ext cx="46831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" name="Conector reto 54"/>
          <p:cNvCxnSpPr>
            <a:cxnSpLocks noChangeShapeType="1"/>
          </p:cNvCxnSpPr>
          <p:nvPr/>
        </p:nvCxnSpPr>
        <p:spPr bwMode="auto">
          <a:xfrm rot="5400000">
            <a:off x="1079500" y="3753445"/>
            <a:ext cx="381635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2" name="Retângulo de cantos arredondados 55"/>
          <p:cNvSpPr>
            <a:spLocks noChangeArrowheads="1"/>
          </p:cNvSpPr>
          <p:nvPr/>
        </p:nvSpPr>
        <p:spPr bwMode="auto">
          <a:xfrm>
            <a:off x="612775" y="1980208"/>
            <a:ext cx="1906588" cy="4318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Qualis CAPES</a:t>
            </a:r>
            <a:endParaRPr lang="en-US" i="0">
              <a:solidFill>
                <a:srgbClr val="003050"/>
              </a:solidFill>
            </a:endParaRPr>
          </a:p>
        </p:txBody>
      </p:sp>
      <p:cxnSp>
        <p:nvCxnSpPr>
          <p:cNvPr id="23" name="Conector de seta reta 57"/>
          <p:cNvCxnSpPr>
            <a:cxnSpLocks noChangeShapeType="1"/>
            <a:stCxn id="13" idx="1"/>
          </p:cNvCxnSpPr>
          <p:nvPr/>
        </p:nvCxnSpPr>
        <p:spPr bwMode="auto">
          <a:xfrm rot="10800000">
            <a:off x="2987675" y="3861395"/>
            <a:ext cx="431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lg" len="med"/>
            <a:tailEnd/>
          </a:ln>
        </p:spPr>
      </p:cxnSp>
      <p:sp>
        <p:nvSpPr>
          <p:cNvPr id="24" name="Retângulo de cantos arredondados 58"/>
          <p:cNvSpPr>
            <a:spLocks noChangeArrowheads="1"/>
          </p:cNvSpPr>
          <p:nvPr/>
        </p:nvSpPr>
        <p:spPr bwMode="auto">
          <a:xfrm>
            <a:off x="611188" y="2627908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Tabela de ISSN</a:t>
            </a:r>
            <a:endParaRPr lang="en-US" i="0">
              <a:solidFill>
                <a:srgbClr val="003050"/>
              </a:solidFill>
            </a:endParaRPr>
          </a:p>
        </p:txBody>
      </p:sp>
      <p:sp>
        <p:nvSpPr>
          <p:cNvPr id="25" name="Retângulo de cantos arredondados 59"/>
          <p:cNvSpPr>
            <a:spLocks noChangeArrowheads="1"/>
          </p:cNvSpPr>
          <p:nvPr/>
        </p:nvSpPr>
        <p:spPr bwMode="auto">
          <a:xfrm>
            <a:off x="611188" y="3275608"/>
            <a:ext cx="1908175" cy="43338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Tabela de grupo</a:t>
            </a:r>
            <a:endParaRPr lang="en-US" i="0">
              <a:solidFill>
                <a:srgbClr val="003050"/>
              </a:solidFill>
            </a:endParaRPr>
          </a:p>
        </p:txBody>
      </p:sp>
      <p:sp>
        <p:nvSpPr>
          <p:cNvPr id="26" name="Retângulo de cantos arredondados 60"/>
          <p:cNvSpPr>
            <a:spLocks noChangeArrowheads="1"/>
          </p:cNvSpPr>
          <p:nvPr/>
        </p:nvSpPr>
        <p:spPr bwMode="auto">
          <a:xfrm>
            <a:off x="611188" y="3924895"/>
            <a:ext cx="1908175" cy="7191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Política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arquivamento</a:t>
            </a:r>
            <a:endParaRPr lang="en-US" i="0" dirty="0">
              <a:solidFill>
                <a:srgbClr val="003050"/>
              </a:solidFill>
            </a:endParaRPr>
          </a:p>
        </p:txBody>
      </p:sp>
      <p:cxnSp>
        <p:nvCxnSpPr>
          <p:cNvPr id="27" name="Conector de seta reta 63"/>
          <p:cNvCxnSpPr>
            <a:cxnSpLocks noChangeShapeType="1"/>
            <a:stCxn id="22" idx="3"/>
          </p:cNvCxnSpPr>
          <p:nvPr/>
        </p:nvCxnSpPr>
        <p:spPr bwMode="auto">
          <a:xfrm>
            <a:off x="2519363" y="2196108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28" name="Conector de seta reta 65"/>
          <p:cNvCxnSpPr>
            <a:cxnSpLocks noChangeShapeType="1"/>
            <a:stCxn id="24" idx="3"/>
          </p:cNvCxnSpPr>
          <p:nvPr/>
        </p:nvCxnSpPr>
        <p:spPr bwMode="auto">
          <a:xfrm flipV="1">
            <a:off x="2519363" y="2843808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29" name="Conector de seta reta 67"/>
          <p:cNvCxnSpPr>
            <a:cxnSpLocks noChangeShapeType="1"/>
            <a:stCxn id="25" idx="3"/>
          </p:cNvCxnSpPr>
          <p:nvPr/>
        </p:nvCxnSpPr>
        <p:spPr bwMode="auto">
          <a:xfrm flipV="1">
            <a:off x="2519363" y="3493095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30" name="Conector de seta reta 69"/>
          <p:cNvCxnSpPr>
            <a:cxnSpLocks noChangeShapeType="1"/>
            <a:stCxn id="26" idx="3"/>
          </p:cNvCxnSpPr>
          <p:nvPr/>
        </p:nvCxnSpPr>
        <p:spPr bwMode="auto">
          <a:xfrm>
            <a:off x="2519363" y="4283670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sp>
        <p:nvSpPr>
          <p:cNvPr id="32" name="Retângulo de cantos arredondados 53"/>
          <p:cNvSpPr>
            <a:spLocks noChangeArrowheads="1"/>
          </p:cNvSpPr>
          <p:nvPr/>
        </p:nvSpPr>
        <p:spPr bwMode="auto">
          <a:xfrm>
            <a:off x="6588125" y="2565995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Metadados</a:t>
            </a:r>
          </a:p>
        </p:txBody>
      </p:sp>
      <p:cxnSp>
        <p:nvCxnSpPr>
          <p:cNvPr id="33" name="Conector reto 34"/>
          <p:cNvCxnSpPr>
            <a:cxnSpLocks noChangeShapeType="1"/>
            <a:stCxn id="32" idx="1"/>
          </p:cNvCxnSpPr>
          <p:nvPr/>
        </p:nvCxnSpPr>
        <p:spPr bwMode="auto">
          <a:xfrm rot="10800000">
            <a:off x="6156325" y="2781895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643438" y="4029670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ibi</a:t>
            </a:r>
            <a:endParaRPr lang="pt-BR" dirty="0"/>
          </a:p>
        </p:txBody>
      </p:sp>
      <p:cxnSp>
        <p:nvCxnSpPr>
          <p:cNvPr id="35" name="Conector de seta reta 39"/>
          <p:cNvCxnSpPr>
            <a:cxnSpLocks noChangeShapeType="1"/>
          </p:cNvCxnSpPr>
          <p:nvPr/>
        </p:nvCxnSpPr>
        <p:spPr bwMode="auto">
          <a:xfrm rot="5400000">
            <a:off x="4463257" y="2728714"/>
            <a:ext cx="323850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 type="triangle" w="med" len="med"/>
            <a:tailEnd/>
          </a:ln>
        </p:spPr>
      </p:cxnSp>
      <p:cxnSp>
        <p:nvCxnSpPr>
          <p:cNvPr id="36" name="Conector de seta reta 43"/>
          <p:cNvCxnSpPr>
            <a:cxnSpLocks noChangeShapeType="1"/>
          </p:cNvCxnSpPr>
          <p:nvPr/>
        </p:nvCxnSpPr>
        <p:spPr bwMode="auto">
          <a:xfrm rot="5400000">
            <a:off x="4463257" y="3484364"/>
            <a:ext cx="323850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 type="triangle" w="med" len="med"/>
            <a:tailEnd/>
          </a:ln>
        </p:spPr>
      </p:cxnSp>
      <p:cxnSp>
        <p:nvCxnSpPr>
          <p:cNvPr id="37" name="Conector de seta reta 45"/>
          <p:cNvCxnSpPr>
            <a:cxnSpLocks noChangeShapeType="1"/>
          </p:cNvCxnSpPr>
          <p:nvPr/>
        </p:nvCxnSpPr>
        <p:spPr bwMode="auto">
          <a:xfrm rot="5400000" flipH="1" flipV="1">
            <a:off x="4499769" y="4222552"/>
            <a:ext cx="288925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38" name="AutoShape 24"/>
          <p:cNvSpPr>
            <a:spLocks noChangeArrowheads="1"/>
          </p:cNvSpPr>
          <p:nvPr/>
        </p:nvSpPr>
        <p:spPr bwMode="auto">
          <a:xfrm>
            <a:off x="539750" y="5085358"/>
            <a:ext cx="2016125" cy="1223962"/>
          </a:xfrm>
          <a:prstGeom prst="wedgeRoundRectCallout">
            <a:avLst>
              <a:gd name="adj1" fmla="val -20227"/>
              <a:gd name="adj2" fmla="val -67870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>
                <a:solidFill>
                  <a:srgbClr val="0070C0"/>
                </a:solidFill>
              </a:rPr>
              <a:t>Tabelas para o preenchimento automático de campos</a:t>
            </a:r>
            <a:endParaRPr lang="pt-BR" sz="1800" i="0">
              <a:solidFill>
                <a:srgbClr val="0070C0"/>
              </a:solidFill>
            </a:endParaRPr>
          </a:p>
        </p:txBody>
      </p:sp>
      <p:pic>
        <p:nvPicPr>
          <p:cNvPr id="39" name="Picture 3" descr="C:\tmp\externalLin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000" y="3168000"/>
            <a:ext cx="216024" cy="216024"/>
          </a:xfrm>
          <a:prstGeom prst="rect">
            <a:avLst/>
          </a:prstGeom>
          <a:noFill/>
        </p:spPr>
      </p:pic>
      <p:pic>
        <p:nvPicPr>
          <p:cNvPr id="40" name="Picture 3" descr="C:\tmp\externalLink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16024" cy="216024"/>
          </a:xfrm>
          <a:prstGeom prst="rect">
            <a:avLst/>
          </a:prstGeom>
          <a:noFill/>
        </p:spPr>
      </p:pic>
      <p:pic>
        <p:nvPicPr>
          <p:cNvPr id="41" name="Picture 3" descr="C:\tmp\externalLink.png">
            <a:hlinkClick r:id="rId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000" y="3960000"/>
            <a:ext cx="216024" cy="216024"/>
          </a:xfrm>
          <a:prstGeom prst="rect">
            <a:avLst/>
          </a:prstGeom>
          <a:noFill/>
        </p:spPr>
      </p:pic>
      <p:sp>
        <p:nvSpPr>
          <p:cNvPr id="42" name="Retângulo de cantos arredondados 53"/>
          <p:cNvSpPr>
            <a:spLocks noChangeArrowheads="1"/>
          </p:cNvSpPr>
          <p:nvPr/>
        </p:nvSpPr>
        <p:spPr bwMode="auto">
          <a:xfrm>
            <a:off x="6587976" y="1917080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Texto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completo</a:t>
            </a:r>
            <a:endParaRPr lang="en-US" sz="1800" i="0" dirty="0">
              <a:solidFill>
                <a:srgbClr val="0070C0"/>
              </a:solidFill>
            </a:endParaRPr>
          </a:p>
        </p:txBody>
      </p:sp>
      <p:cxnSp>
        <p:nvCxnSpPr>
          <p:cNvPr id="43" name="Conector reto 22"/>
          <p:cNvCxnSpPr>
            <a:cxnSpLocks noChangeShapeType="1"/>
            <a:stCxn id="42" idx="1"/>
          </p:cNvCxnSpPr>
          <p:nvPr/>
        </p:nvCxnSpPr>
        <p:spPr bwMode="auto">
          <a:xfrm rot="10800000">
            <a:off x="6156176" y="2132980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 descr="25%"/>
          <p:cNvSpPr>
            <a:spLocks noChangeArrowheads="1"/>
          </p:cNvSpPr>
          <p:nvPr/>
        </p:nvSpPr>
        <p:spPr bwMode="auto">
          <a:xfrm>
            <a:off x="1219200" y="1804988"/>
            <a:ext cx="6848475" cy="3352800"/>
          </a:xfrm>
          <a:prstGeom prst="rect">
            <a:avLst/>
          </a:prstGeom>
          <a:pattFill prst="pct25">
            <a:fgClr>
              <a:srgbClr val="3BB1FF"/>
            </a:fgClr>
            <a:bgClr>
              <a:schemeClr val="bg1"/>
            </a:bgClr>
          </a:patt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079428"/>
            <a:ext cx="6629400" cy="11416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b="1" dirty="0" err="1" smtClean="0">
                <a:solidFill>
                  <a:srgbClr val="006FBA"/>
                </a:solidFill>
                <a:latin typeface="Arial" charset="0"/>
              </a:rPr>
              <a:t>Mémória</a:t>
            </a:r>
            <a:r>
              <a:rPr lang="pt-BR" b="1" dirty="0" smtClean="0">
                <a:solidFill>
                  <a:srgbClr val="006FBA"/>
                </a:solidFill>
                <a:latin typeface="Arial" charset="0"/>
              </a:rPr>
              <a:t> Científica do INPE</a:t>
            </a:r>
          </a:p>
          <a:p>
            <a:pPr eaLnBrk="1" hangingPunct="1">
              <a:buFontTx/>
              <a:buNone/>
            </a:pPr>
            <a:r>
              <a:rPr lang="pt-BR" b="1" dirty="0" smtClean="0">
                <a:solidFill>
                  <a:srgbClr val="006FBA"/>
                </a:solidFill>
                <a:latin typeface="Arial" charset="0"/>
                <a:cs typeface="Arial" charset="0"/>
              </a:rPr>
              <a:t>Plataforma </a:t>
            </a:r>
            <a:r>
              <a:rPr lang="pt-BR" b="1" dirty="0" err="1" smtClean="0">
                <a:solidFill>
                  <a:srgbClr val="006FBA"/>
                </a:solidFill>
                <a:latin typeface="Arial" charset="0"/>
                <a:cs typeface="Arial" charset="0"/>
              </a:rPr>
              <a:t>UR</a:t>
            </a:r>
            <a:r>
              <a:rPr lang="pt-BR" b="1" i="1" dirty="0" err="1" smtClean="0">
                <a:solidFill>
                  <a:srgbClr val="006FBA"/>
                </a:solidFill>
                <a:latin typeface="Arial" charset="0"/>
                <a:cs typeface="Arial" charset="0"/>
              </a:rPr>
              <a:t>Lib</a:t>
            </a:r>
            <a:endParaRPr lang="pt-BR" b="1" i="1" dirty="0" smtClean="0">
              <a:solidFill>
                <a:srgbClr val="006FBA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1219200" y="1881188"/>
            <a:ext cx="6858000" cy="304800"/>
          </a:xfrm>
          <a:prstGeom prst="rect">
            <a:avLst/>
          </a:prstGeom>
          <a:solidFill>
            <a:srgbClr val="006FB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1219200" y="1576388"/>
            <a:ext cx="6858000" cy="609600"/>
          </a:xfrm>
          <a:prstGeom prst="roundRect">
            <a:avLst>
              <a:gd name="adj" fmla="val 16667"/>
            </a:avLst>
          </a:prstGeom>
          <a:solidFill>
            <a:srgbClr val="006FB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268413" y="165258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pt-BR" sz="2400" b="1" i="0">
                <a:solidFill>
                  <a:srgbClr val="006FBA"/>
                </a:solidFill>
              </a:rPr>
              <a:t>   </a:t>
            </a:r>
            <a:r>
              <a:rPr lang="pt-BR" sz="2400" b="1" i="0">
                <a:solidFill>
                  <a:srgbClr val="B0E0FE"/>
                </a:solidFill>
              </a:rPr>
              <a:t>Conteúdo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>
                <a:solidFill>
                  <a:srgbClr val="0070C0"/>
                </a:solidFill>
              </a:rPr>
              <a:t>Fórum: Rep. Confiáveis, Unicamp                                                                    Banon,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20079" y="148478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Importação</a:t>
            </a:r>
            <a:r>
              <a:rPr lang="pt-BR" sz="2000" i="0" dirty="0" smtClean="0">
                <a:solidFill>
                  <a:srgbClr val="006FBA"/>
                </a:solidFill>
              </a:rPr>
              <a:t> Lattes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defRPr/>
            </a:pPr>
            <a:r>
              <a:rPr lang="en-US" sz="2000" dirty="0" err="1" smtClean="0">
                <a:solidFill>
                  <a:srgbClr val="0070C0"/>
                </a:solidFill>
              </a:rPr>
              <a:t>Cuidados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após</a:t>
            </a:r>
            <a:r>
              <a:rPr lang="en-US" sz="2000" dirty="0" smtClean="0">
                <a:solidFill>
                  <a:srgbClr val="0070C0"/>
                </a:solidFill>
              </a:rPr>
              <a:t> a </a:t>
            </a:r>
            <a:r>
              <a:rPr lang="en-US" sz="2000" dirty="0" err="1" smtClean="0">
                <a:solidFill>
                  <a:srgbClr val="0070C0"/>
                </a:solidFill>
              </a:rPr>
              <a:t>importação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identificar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os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duplicados</a:t>
            </a:r>
            <a:r>
              <a:rPr lang="en-US" sz="2000" i="0" dirty="0" smtClean="0">
                <a:solidFill>
                  <a:srgbClr val="0070C0"/>
                </a:solidFill>
              </a:rPr>
              <a:t>;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identificar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os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duplicados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que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devem</a:t>
            </a:r>
            <a:r>
              <a:rPr lang="en-US" sz="2000" i="0" dirty="0" smtClean="0">
                <a:solidFill>
                  <a:srgbClr val="0070C0"/>
                </a:solidFill>
              </a:rPr>
              <a:t> ser </a:t>
            </a:r>
            <a:r>
              <a:rPr lang="en-US" sz="2000" i="0" dirty="0" err="1" smtClean="0">
                <a:solidFill>
                  <a:srgbClr val="0070C0"/>
                </a:solidFill>
              </a:rPr>
              <a:t>ocultados</a:t>
            </a:r>
            <a:r>
              <a:rPr lang="en-US" sz="2000" i="0" dirty="0" smtClean="0">
                <a:solidFill>
                  <a:srgbClr val="0070C0"/>
                </a:solidFill>
              </a:rPr>
              <a:t>;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validar</a:t>
            </a:r>
            <a:r>
              <a:rPr lang="en-US" sz="2000" i="0" dirty="0" smtClean="0">
                <a:solidFill>
                  <a:srgbClr val="0070C0"/>
                </a:solidFill>
              </a:rPr>
              <a:t> o </a:t>
            </a:r>
            <a:r>
              <a:rPr lang="en-US" sz="2000" i="0" dirty="0" err="1" smtClean="0">
                <a:solidFill>
                  <a:srgbClr val="0070C0"/>
                </a:solidFill>
              </a:rPr>
              <a:t>preenchimento</a:t>
            </a:r>
            <a:r>
              <a:rPr lang="en-US" sz="2000" i="0" dirty="0" smtClean="0">
                <a:solidFill>
                  <a:srgbClr val="0070C0"/>
                </a:solidFill>
              </a:rPr>
              <a:t> dos </a:t>
            </a:r>
            <a:r>
              <a:rPr lang="en-US" sz="2000" i="0" dirty="0" err="1" smtClean="0">
                <a:solidFill>
                  <a:srgbClr val="0070C0"/>
                </a:solidFill>
              </a:rPr>
              <a:t>campos</a:t>
            </a:r>
            <a:r>
              <a:rPr lang="en-US" sz="2000" i="0" dirty="0" smtClean="0">
                <a:solidFill>
                  <a:srgbClr val="0070C0"/>
                </a:solidFill>
              </a:rPr>
              <a:t>;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completar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os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campos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incompletos</a:t>
            </a:r>
            <a:r>
              <a:rPr lang="en-US" sz="2000" i="0" dirty="0" smtClean="0">
                <a:solidFill>
                  <a:srgbClr val="0070C0"/>
                </a:solidFill>
              </a:rPr>
              <a:t> (</a:t>
            </a:r>
            <a:r>
              <a:rPr lang="en-US" sz="2000" i="0" dirty="0" err="1" smtClean="0">
                <a:solidFill>
                  <a:srgbClr val="0070C0"/>
                </a:solidFill>
              </a:rPr>
              <a:t>grupo</a:t>
            </a:r>
            <a:r>
              <a:rPr lang="en-US" sz="2000" i="0" dirty="0" smtClean="0">
                <a:solidFill>
                  <a:srgbClr val="0070C0"/>
                </a:solidFill>
              </a:rPr>
              <a:t>, </a:t>
            </a:r>
            <a:r>
              <a:rPr lang="en-US" sz="2000" i="0" dirty="0" err="1" smtClean="0">
                <a:solidFill>
                  <a:srgbClr val="0070C0"/>
                </a:solidFill>
              </a:rPr>
              <a:t>issn</a:t>
            </a:r>
            <a:r>
              <a:rPr lang="en-US" sz="2000" i="0" dirty="0" smtClean="0">
                <a:solidFill>
                  <a:srgbClr val="0070C0"/>
                </a:solidFill>
              </a:rPr>
              <a:t>,…);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anexar</a:t>
            </a:r>
            <a:r>
              <a:rPr lang="en-US" sz="2000" i="0" dirty="0" smtClean="0">
                <a:solidFill>
                  <a:srgbClr val="0070C0"/>
                </a:solidFill>
              </a:rPr>
              <a:t> o </a:t>
            </a:r>
            <a:r>
              <a:rPr lang="en-US" sz="2000" i="0" dirty="0" err="1" smtClean="0">
                <a:solidFill>
                  <a:srgbClr val="0070C0"/>
                </a:solidFill>
              </a:rPr>
              <a:t>texto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completo</a:t>
            </a:r>
            <a:r>
              <a:rPr lang="en-US" sz="2000" i="0" dirty="0" smtClean="0">
                <a:solidFill>
                  <a:srgbClr val="0070C0"/>
                </a:solidFill>
              </a:rPr>
              <a:t>.</a:t>
            </a:r>
          </a:p>
          <a:p>
            <a:pPr marL="180000" algn="l">
              <a:lnSpc>
                <a:spcPts val="3000"/>
              </a:lnSpc>
              <a:defRPr/>
            </a:pPr>
            <a:endParaRPr lang="en-US" sz="2000" i="0" dirty="0" smtClean="0">
              <a:solidFill>
                <a:srgbClr val="0070C0"/>
              </a:solidFill>
            </a:endParaRPr>
          </a:p>
          <a:p>
            <a:pPr marL="180000" algn="l">
              <a:lnSpc>
                <a:spcPts val="3000"/>
              </a:lnSpc>
              <a:defRPr/>
            </a:pPr>
            <a:endParaRPr lang="en-US" sz="2000" i="0" dirty="0" smtClean="0">
              <a:solidFill>
                <a:srgbClr val="0070C0"/>
              </a:solidFill>
            </a:endParaRPr>
          </a:p>
        </p:txBody>
      </p:sp>
      <p:sp>
        <p:nvSpPr>
          <p:cNvPr id="9" name="Texto explicativo retangular com cantos arredondados 6"/>
          <p:cNvSpPr>
            <a:spLocks noChangeArrowheads="1"/>
          </p:cNvSpPr>
          <p:nvPr/>
        </p:nvSpPr>
        <p:spPr bwMode="auto">
          <a:xfrm>
            <a:off x="5724129" y="4221088"/>
            <a:ext cx="2808311" cy="504056"/>
          </a:xfrm>
          <a:prstGeom prst="wedgeRoundRectCallout">
            <a:avLst>
              <a:gd name="adj1" fmla="val -30710"/>
              <a:gd name="adj2" fmla="val 74061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0" dirty="0" smtClean="0">
                <a:solidFill>
                  <a:srgbClr val="0070C0"/>
                </a:solidFill>
              </a:rPr>
              <a:t>… </a:t>
            </a:r>
            <a:r>
              <a:rPr lang="en-US" sz="2000" i="0" dirty="0" err="1" smtClean="0">
                <a:solidFill>
                  <a:srgbClr val="0070C0"/>
                </a:solidFill>
              </a:rPr>
              <a:t>mais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detalhes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em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  <a:endParaRPr lang="en-US" sz="2000" i="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47564" y="480005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i="0" dirty="0" smtClean="0">
                <a:solidFill>
                  <a:srgbClr val="0070C0"/>
                </a:solidFill>
              </a:rPr>
              <a:t>BANON, G. J. F.; BANON, L. C. Coleta dos dados da produção científica do INPE a partir da Plataforma Lattes. 2008. ENCONTRO IPEN/INPE, 2008-09-12, São José dos Campos. 21 transparências. Disponível em:</a:t>
            </a:r>
            <a:r>
              <a:rPr lang="pt-BR" dirty="0" smtClean="0"/>
              <a:t> &lt;</a:t>
            </a:r>
            <a:r>
              <a:rPr lang="pt-BR" b="1" i="0" dirty="0" smtClean="0">
                <a:latin typeface="Courier New" pitchFamily="49" charset="0"/>
                <a:cs typeface="Courier New" pitchFamily="49" charset="0"/>
                <a:hlinkClick r:id="rId2"/>
              </a:rPr>
              <a:t>http://urlib.net/iconet.com.</a:t>
            </a:r>
            <a:r>
              <a:rPr lang="pt-BR" b="1" i="0" dirty="0" err="1" smtClean="0">
                <a:latin typeface="Courier New" pitchFamily="49" charset="0"/>
                <a:cs typeface="Courier New" pitchFamily="49" charset="0"/>
                <a:hlinkClick r:id="rId2"/>
              </a:rPr>
              <a:t>br</a:t>
            </a:r>
            <a:r>
              <a:rPr lang="pt-BR" b="1" i="0" dirty="0" smtClean="0">
                <a:latin typeface="Courier New" pitchFamily="49" charset="0"/>
                <a:cs typeface="Courier New" pitchFamily="49" charset="0"/>
                <a:hlinkClick r:id="rId2"/>
              </a:rPr>
              <a:t>/</a:t>
            </a:r>
            <a:r>
              <a:rPr lang="pt-BR" b="1" i="0" dirty="0" err="1" smtClean="0">
                <a:latin typeface="Courier New" pitchFamily="49" charset="0"/>
                <a:cs typeface="Courier New" pitchFamily="49" charset="0"/>
                <a:hlinkClick r:id="rId2"/>
              </a:rPr>
              <a:t>banon</a:t>
            </a:r>
            <a:r>
              <a:rPr lang="pt-BR" b="1" i="0" dirty="0" smtClean="0">
                <a:latin typeface="Courier New" pitchFamily="49" charset="0"/>
                <a:cs typeface="Courier New" pitchFamily="49" charset="0"/>
                <a:hlinkClick r:id="rId2"/>
              </a:rPr>
              <a:t>/2008/09.09.22.20</a:t>
            </a:r>
            <a:r>
              <a:rPr lang="pt-BR" dirty="0" smtClean="0"/>
              <a:t>&gt;.</a:t>
            </a:r>
            <a:endParaRPr lang="en-US" dirty="0"/>
          </a:p>
        </p:txBody>
      </p:sp>
      <p:pic>
        <p:nvPicPr>
          <p:cNvPr id="11" name="Picture 3" descr="C:\tmp\externalLin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60157" y="1484784"/>
            <a:ext cx="2223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edição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616" y="2004500"/>
            <a:ext cx="7274768" cy="430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 explicativo retangular com cantos arredondados 5"/>
          <p:cNvSpPr>
            <a:spLocks noChangeArrowheads="1"/>
          </p:cNvSpPr>
          <p:nvPr/>
        </p:nvSpPr>
        <p:spPr bwMode="auto">
          <a:xfrm>
            <a:off x="6515744" y="1558305"/>
            <a:ext cx="1944688" cy="790575"/>
          </a:xfrm>
          <a:prstGeom prst="wedgeRoundRectCallout">
            <a:avLst>
              <a:gd name="adj1" fmla="val -33875"/>
              <a:gd name="adj2" fmla="val 112328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3. Botão para geração do PDF</a:t>
            </a:r>
          </a:p>
        </p:txBody>
      </p:sp>
      <p:sp>
        <p:nvSpPr>
          <p:cNvPr id="11" name="Texto explicativo retangular com cantos arredondados 5"/>
          <p:cNvSpPr>
            <a:spLocks noChangeArrowheads="1"/>
          </p:cNvSpPr>
          <p:nvPr/>
        </p:nvSpPr>
        <p:spPr bwMode="auto">
          <a:xfrm>
            <a:off x="5868144" y="3429000"/>
            <a:ext cx="1727200" cy="790575"/>
          </a:xfrm>
          <a:prstGeom prst="wedgeRoundRectCallout">
            <a:avLst>
              <a:gd name="adj1" fmla="val -30559"/>
              <a:gd name="adj2" fmla="val -102930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>
                <a:solidFill>
                  <a:srgbClr val="0070C0"/>
                </a:solidFill>
              </a:rPr>
              <a:t>2. </a:t>
            </a:r>
            <a:r>
              <a:rPr lang="en-US" sz="1800" i="0" dirty="0" err="1">
                <a:solidFill>
                  <a:srgbClr val="0070C0"/>
                </a:solidFill>
              </a:rPr>
              <a:t>Botão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para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anexar</a:t>
            </a:r>
            <a:r>
              <a:rPr lang="en-US" sz="1800" i="0" dirty="0">
                <a:solidFill>
                  <a:srgbClr val="0070C0"/>
                </a:solidFill>
              </a:rPr>
              <a:t> o </a:t>
            </a:r>
            <a:r>
              <a:rPr lang="en-US" sz="1800" i="0" dirty="0" smtClean="0">
                <a:solidFill>
                  <a:srgbClr val="0070C0"/>
                </a:solidFill>
              </a:rPr>
              <a:t>.TEX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12" name="Texto explicativo retangular com cantos arredondados 6"/>
          <p:cNvSpPr>
            <a:spLocks noChangeArrowheads="1"/>
          </p:cNvSpPr>
          <p:nvPr/>
        </p:nvSpPr>
        <p:spPr bwMode="auto">
          <a:xfrm>
            <a:off x="395288" y="4365625"/>
            <a:ext cx="2087562" cy="1511300"/>
          </a:xfrm>
          <a:prstGeom prst="wedgeRoundRectCallout">
            <a:avLst>
              <a:gd name="adj1" fmla="val 73867"/>
              <a:gd name="adj2" fmla="val 22115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>
                <a:solidFill>
                  <a:srgbClr val="0070C0"/>
                </a:solidFill>
              </a:rPr>
              <a:t>O </a:t>
            </a:r>
            <a:r>
              <a:rPr lang="en-US" sz="1800" i="0" dirty="0" err="1">
                <a:solidFill>
                  <a:srgbClr val="0070C0"/>
                </a:solidFill>
              </a:rPr>
              <a:t>gráfico</a:t>
            </a:r>
            <a:r>
              <a:rPr lang="en-US" sz="1800" i="0" dirty="0">
                <a:solidFill>
                  <a:srgbClr val="0070C0"/>
                </a:solidFill>
              </a:rPr>
              <a:t> é </a:t>
            </a:r>
            <a:r>
              <a:rPr lang="en-US" sz="1800" i="0" dirty="0" err="1">
                <a:solidFill>
                  <a:srgbClr val="0070C0"/>
                </a:solidFill>
              </a:rPr>
              <a:t>redesenhado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na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geração</a:t>
            </a:r>
            <a:r>
              <a:rPr lang="en-US" sz="1800" i="0" dirty="0">
                <a:solidFill>
                  <a:srgbClr val="0070C0"/>
                </a:solidFill>
              </a:rPr>
              <a:t> do PDF com base </a:t>
            </a:r>
            <a:r>
              <a:rPr lang="en-US" sz="1800" i="0" dirty="0" err="1">
                <a:solidFill>
                  <a:srgbClr val="0070C0"/>
                </a:solidFill>
              </a:rPr>
              <a:t>nos</a:t>
            </a:r>
            <a:r>
              <a:rPr lang="en-US" sz="1800" i="0" dirty="0">
                <a:solidFill>
                  <a:srgbClr val="0070C0"/>
                </a:solidFill>
              </a:rPr>
              <a:t> dados</a:t>
            </a:r>
          </a:p>
        </p:txBody>
      </p:sp>
      <p:sp>
        <p:nvSpPr>
          <p:cNvPr id="13" name="Texto explicativo retangular com cantos arredondados 5"/>
          <p:cNvSpPr>
            <a:spLocks noChangeArrowheads="1"/>
          </p:cNvSpPr>
          <p:nvPr/>
        </p:nvSpPr>
        <p:spPr bwMode="auto">
          <a:xfrm>
            <a:off x="2699792" y="3429000"/>
            <a:ext cx="1727200" cy="790575"/>
          </a:xfrm>
          <a:prstGeom prst="wedgeRoundRectCallout">
            <a:avLst>
              <a:gd name="adj1" fmla="val 29735"/>
              <a:gd name="adj2" fmla="val -101325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>
                <a:solidFill>
                  <a:srgbClr val="0070C0"/>
                </a:solidFill>
              </a:rPr>
              <a:t>1. </a:t>
            </a:r>
            <a:r>
              <a:rPr lang="en-US" sz="1800" i="0" dirty="0" err="1">
                <a:solidFill>
                  <a:srgbClr val="0070C0"/>
                </a:solidFill>
              </a:rPr>
              <a:t>Botão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para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baixar</a:t>
            </a:r>
            <a:r>
              <a:rPr lang="en-US" sz="1800" i="0" dirty="0">
                <a:solidFill>
                  <a:srgbClr val="0070C0"/>
                </a:solidFill>
              </a:rPr>
              <a:t> o </a:t>
            </a:r>
            <a:r>
              <a:rPr lang="en-US" sz="1800" i="0" dirty="0" smtClean="0">
                <a:solidFill>
                  <a:srgbClr val="0070C0"/>
                </a:solidFill>
              </a:rPr>
              <a:t>.TEX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14" name="Texto explicativo retangular com cantos arredondados 6"/>
          <p:cNvSpPr>
            <a:spLocks noChangeArrowheads="1"/>
          </p:cNvSpPr>
          <p:nvPr/>
        </p:nvSpPr>
        <p:spPr bwMode="auto">
          <a:xfrm>
            <a:off x="395536" y="764704"/>
            <a:ext cx="1944216" cy="1007244"/>
          </a:xfrm>
          <a:prstGeom prst="wedgeRoundRectCallout">
            <a:avLst>
              <a:gd name="adj1" fmla="val 36801"/>
              <a:gd name="adj2" fmla="val 69185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Edição</a:t>
            </a:r>
            <a:r>
              <a:rPr lang="en-US" sz="1800" i="0" dirty="0" smtClean="0">
                <a:solidFill>
                  <a:srgbClr val="0070C0"/>
                </a:solidFill>
              </a:rPr>
              <a:t> de PDF com </a:t>
            </a:r>
            <a:r>
              <a:rPr lang="en-US" sz="1800" i="0" dirty="0" err="1" smtClean="0">
                <a:solidFill>
                  <a:srgbClr val="0070C0"/>
                </a:solidFill>
              </a:rPr>
              <a:t>LaTeX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15" name="Texto explicativo retangular com cantos arredondados 6"/>
          <p:cNvSpPr>
            <a:spLocks noChangeArrowheads="1"/>
          </p:cNvSpPr>
          <p:nvPr/>
        </p:nvSpPr>
        <p:spPr bwMode="auto">
          <a:xfrm>
            <a:off x="6804248" y="5229200"/>
            <a:ext cx="1944216" cy="647204"/>
          </a:xfrm>
          <a:prstGeom prst="wedgeRoundRectCallout">
            <a:avLst>
              <a:gd name="adj1" fmla="val 36801"/>
              <a:gd name="adj2" fmla="val 39751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800" i="0" dirty="0" err="1" smtClean="0">
                <a:solidFill>
                  <a:srgbClr val="0070C0"/>
                </a:solidFill>
              </a:rPr>
              <a:t>Outro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exemplo</a:t>
            </a:r>
            <a:endParaRPr lang="en-US" sz="1800" i="0" dirty="0">
              <a:solidFill>
                <a:srgbClr val="0070C0"/>
              </a:solidFill>
            </a:endParaRPr>
          </a:p>
        </p:txBody>
      </p:sp>
      <p:pic>
        <p:nvPicPr>
          <p:cNvPr id="16" name="Picture 3" descr="C:\tmp\externalLin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5445224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60157" y="1484784"/>
            <a:ext cx="2223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edição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pic>
        <p:nvPicPr>
          <p:cNvPr id="9" name="Picture 2" descr="C:\tmp\referenceType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844824"/>
            <a:ext cx="9155805" cy="4392488"/>
          </a:xfrm>
          <a:prstGeom prst="rect">
            <a:avLst/>
          </a:prstGeom>
          <a:noFill/>
        </p:spPr>
      </p:pic>
      <p:sp>
        <p:nvSpPr>
          <p:cNvPr id="10" name="Texto explicativo retangular com cantos arredondados 6"/>
          <p:cNvSpPr>
            <a:spLocks noChangeArrowheads="1"/>
          </p:cNvSpPr>
          <p:nvPr/>
        </p:nvSpPr>
        <p:spPr bwMode="auto">
          <a:xfrm>
            <a:off x="3203848" y="2133724"/>
            <a:ext cx="5688632" cy="863228"/>
          </a:xfrm>
          <a:prstGeom prst="wedgeRoundRectCallout">
            <a:avLst>
              <a:gd name="adj1" fmla="val 47077"/>
              <a:gd name="adj2" fmla="val 16230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en-US" sz="1800" i="0" dirty="0" err="1" smtClean="0">
                <a:solidFill>
                  <a:srgbClr val="0070C0"/>
                </a:solidFill>
              </a:rPr>
              <a:t>Exemplo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gráfico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extraido</a:t>
            </a:r>
            <a:r>
              <a:rPr lang="en-US" sz="1800" i="0" dirty="0" smtClean="0">
                <a:solidFill>
                  <a:srgbClr val="0070C0"/>
                </a:solidFill>
              </a:rPr>
              <a:t> do </a:t>
            </a:r>
            <a:r>
              <a:rPr lang="en-US" sz="1800" i="0" dirty="0" err="1" smtClean="0">
                <a:solidFill>
                  <a:srgbClr val="0070C0"/>
                </a:solidFill>
              </a:rPr>
              <a:t>relatório</a:t>
            </a:r>
            <a:r>
              <a:rPr lang="en-US" sz="1800" i="0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ts val="2700"/>
              </a:lnSpc>
            </a:pPr>
            <a:r>
              <a:rPr lang="en-US" sz="1800" b="1" i="0" dirty="0" smtClean="0">
                <a:latin typeface="Courier New" pitchFamily="49" charset="0"/>
                <a:cs typeface="Courier New" pitchFamily="49" charset="0"/>
                <a:hlinkClick r:id="rId3"/>
              </a:rPr>
              <a:t>http://urlib.net/8JMKD3MGPCW/3CASFG8</a:t>
            </a:r>
            <a:endParaRPr lang="en-US" sz="1800" b="1" i="0" dirty="0">
              <a:solidFill>
                <a:srgbClr val="0070C0"/>
              </a:solidFill>
            </a:endParaRPr>
          </a:p>
        </p:txBody>
      </p:sp>
      <p:sp>
        <p:nvSpPr>
          <p:cNvPr id="11" name="Retângulo de cantos arredondados 13"/>
          <p:cNvSpPr>
            <a:spLocks noChangeArrowheads="1"/>
          </p:cNvSpPr>
          <p:nvPr/>
        </p:nvSpPr>
        <p:spPr bwMode="auto">
          <a:xfrm>
            <a:off x="323528" y="4941218"/>
            <a:ext cx="2736304" cy="100806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>
                <a:solidFill>
                  <a:srgbClr val="0070C0"/>
                </a:solidFill>
              </a:rPr>
              <a:t>Distribuição dos registros e textos completos por tipos desde </a:t>
            </a:r>
            <a:r>
              <a:rPr lang="pt-BR" i="0" dirty="0" smtClean="0">
                <a:solidFill>
                  <a:srgbClr val="0070C0"/>
                </a:solidFill>
              </a:rPr>
              <a:t>1963 na BDMCI</a:t>
            </a:r>
            <a:endParaRPr lang="pt-BR" i="0" dirty="0">
              <a:solidFill>
                <a:srgbClr val="0070C0"/>
              </a:solidFill>
            </a:endParaRPr>
          </a:p>
          <a:p>
            <a:r>
              <a:rPr lang="pt-BR" i="0" dirty="0" smtClean="0">
                <a:solidFill>
                  <a:srgbClr val="0070C0"/>
                </a:solidFill>
              </a:rPr>
              <a:t>(julho </a:t>
            </a:r>
            <a:r>
              <a:rPr lang="pt-BR" i="0" dirty="0">
                <a:solidFill>
                  <a:srgbClr val="0070C0"/>
                </a:solidFill>
              </a:rPr>
              <a:t>de </a:t>
            </a:r>
            <a:r>
              <a:rPr lang="pt-BR" i="0" dirty="0" smtClean="0">
                <a:solidFill>
                  <a:srgbClr val="0070C0"/>
                </a:solidFill>
              </a:rPr>
              <a:t>2012)</a:t>
            </a:r>
            <a:endParaRPr lang="en-US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de cantos arredondados 52"/>
          <p:cNvSpPr>
            <a:spLocks noChangeArrowheads="1"/>
          </p:cNvSpPr>
          <p:nvPr/>
        </p:nvSpPr>
        <p:spPr bwMode="auto">
          <a:xfrm>
            <a:off x="6588125" y="3240000"/>
            <a:ext cx="1908175" cy="126047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Tabelas</a:t>
            </a:r>
            <a:r>
              <a:rPr lang="en-US" sz="1800" i="0" dirty="0" smtClean="0">
                <a:solidFill>
                  <a:srgbClr val="0070C0"/>
                </a:solidFill>
              </a:rPr>
              <a:t> e </a:t>
            </a:r>
            <a:r>
              <a:rPr lang="en-US" sz="1800" i="0" dirty="0" err="1" smtClean="0">
                <a:solidFill>
                  <a:srgbClr val="0070C0"/>
                </a:solidFill>
              </a:rPr>
              <a:t>gráficos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sobre</a:t>
            </a:r>
            <a:r>
              <a:rPr lang="en-US" sz="1800" i="0" dirty="0" smtClean="0">
                <a:solidFill>
                  <a:srgbClr val="0070C0"/>
                </a:solidFill>
              </a:rPr>
              <a:t> a </a:t>
            </a:r>
            <a:r>
              <a:rPr lang="en-US" sz="1800" i="0" dirty="0" err="1">
                <a:solidFill>
                  <a:srgbClr val="0070C0"/>
                </a:solidFill>
              </a:rPr>
              <a:t>produção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intelectual</a:t>
            </a:r>
            <a:endParaRPr lang="en-US" i="0" dirty="0">
              <a:solidFill>
                <a:srgbClr val="00305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55348" y="1484784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edição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643438" y="2565995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doi</a:t>
            </a:r>
            <a:endParaRPr lang="pt-BR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643438" y="3310533"/>
            <a:ext cx="4556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cpf</a:t>
            </a:r>
            <a:endParaRPr lang="pt-BR"/>
          </a:p>
        </p:txBody>
      </p:sp>
      <p:sp>
        <p:nvSpPr>
          <p:cNvPr id="11" name="Retângulo 29"/>
          <p:cNvSpPr>
            <a:spLocks noChangeArrowheads="1"/>
          </p:cNvSpPr>
          <p:nvPr/>
        </p:nvSpPr>
        <p:spPr bwMode="auto">
          <a:xfrm>
            <a:off x="3851275" y="2132608"/>
            <a:ext cx="1404938" cy="433387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CrossRef</a:t>
            </a:r>
          </a:p>
        </p:txBody>
      </p:sp>
      <p:sp>
        <p:nvSpPr>
          <p:cNvPr id="12" name="Retângulo 31"/>
          <p:cNvSpPr>
            <a:spLocks noChangeArrowheads="1"/>
          </p:cNvSpPr>
          <p:nvPr/>
        </p:nvSpPr>
        <p:spPr bwMode="auto">
          <a:xfrm>
            <a:off x="3419475" y="2889845"/>
            <a:ext cx="2268538" cy="431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Plataforma Lattes</a:t>
            </a:r>
          </a:p>
        </p:txBody>
      </p:sp>
      <p:sp>
        <p:nvSpPr>
          <p:cNvPr id="13" name="Retângulo 32"/>
          <p:cNvSpPr>
            <a:spLocks noChangeArrowheads="1"/>
          </p:cNvSpPr>
          <p:nvPr/>
        </p:nvSpPr>
        <p:spPr bwMode="auto">
          <a:xfrm>
            <a:off x="3419475" y="3645495"/>
            <a:ext cx="2268538" cy="43180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Plataforma UR</a:t>
            </a:r>
            <a:r>
              <a:rPr lang="en-US" sz="1800">
                <a:solidFill>
                  <a:srgbClr val="0070C0"/>
                </a:solidFill>
              </a:rPr>
              <a:t>Lib</a:t>
            </a:r>
            <a:endParaRPr lang="en-US" sz="1800" i="0">
              <a:solidFill>
                <a:srgbClr val="0070C0"/>
              </a:solidFill>
            </a:endParaRPr>
          </a:p>
        </p:txBody>
      </p:sp>
      <p:cxnSp>
        <p:nvCxnSpPr>
          <p:cNvPr id="14" name="Conector de seta reta 36"/>
          <p:cNvCxnSpPr>
            <a:cxnSpLocks noChangeShapeType="1"/>
          </p:cNvCxnSpPr>
          <p:nvPr/>
        </p:nvCxnSpPr>
        <p:spPr bwMode="auto">
          <a:xfrm rot="5400000">
            <a:off x="4319588" y="2727920"/>
            <a:ext cx="323850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15" name="Conector de seta reta 38"/>
          <p:cNvCxnSpPr>
            <a:cxnSpLocks noChangeShapeType="1"/>
          </p:cNvCxnSpPr>
          <p:nvPr/>
        </p:nvCxnSpPr>
        <p:spPr bwMode="auto">
          <a:xfrm rot="5400000">
            <a:off x="4319588" y="3483570"/>
            <a:ext cx="325438" cy="1587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lg" len="med"/>
            <a:tailEnd type="triangle" w="lg" len="med"/>
          </a:ln>
        </p:spPr>
      </p:cxnSp>
      <p:sp>
        <p:nvSpPr>
          <p:cNvPr id="16" name="Retângulo 39"/>
          <p:cNvSpPr>
            <a:spLocks noChangeArrowheads="1"/>
          </p:cNvSpPr>
          <p:nvPr/>
        </p:nvSpPr>
        <p:spPr bwMode="auto">
          <a:xfrm>
            <a:off x="3419475" y="4366220"/>
            <a:ext cx="2268538" cy="792163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Provedor de Serviço OAI</a:t>
            </a:r>
          </a:p>
        </p:txBody>
      </p:sp>
      <p:cxnSp>
        <p:nvCxnSpPr>
          <p:cNvPr id="17" name="Conector de seta reta 41"/>
          <p:cNvCxnSpPr>
            <a:cxnSpLocks noChangeShapeType="1"/>
          </p:cNvCxnSpPr>
          <p:nvPr/>
        </p:nvCxnSpPr>
        <p:spPr bwMode="auto">
          <a:xfrm rot="5400000">
            <a:off x="4356100" y="4221758"/>
            <a:ext cx="287337" cy="1588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18" name="Conector reto 46"/>
          <p:cNvCxnSpPr>
            <a:cxnSpLocks noChangeShapeType="1"/>
          </p:cNvCxnSpPr>
          <p:nvPr/>
        </p:nvCxnSpPr>
        <p:spPr bwMode="auto">
          <a:xfrm>
            <a:off x="6156176" y="1916834"/>
            <a:ext cx="149" cy="3465386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9" name="Conector de seta reta 48"/>
          <p:cNvCxnSpPr>
            <a:cxnSpLocks noChangeShapeType="1"/>
            <a:stCxn id="13" idx="3"/>
          </p:cNvCxnSpPr>
          <p:nvPr/>
        </p:nvCxnSpPr>
        <p:spPr bwMode="auto">
          <a:xfrm flipV="1">
            <a:off x="5688013" y="3861395"/>
            <a:ext cx="46831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" name="Conector reto 54"/>
          <p:cNvCxnSpPr>
            <a:cxnSpLocks noChangeShapeType="1"/>
          </p:cNvCxnSpPr>
          <p:nvPr/>
        </p:nvCxnSpPr>
        <p:spPr bwMode="auto">
          <a:xfrm rot="5400000">
            <a:off x="1079500" y="3753445"/>
            <a:ext cx="381635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2" name="Retângulo de cantos arredondados 55"/>
          <p:cNvSpPr>
            <a:spLocks noChangeArrowheads="1"/>
          </p:cNvSpPr>
          <p:nvPr/>
        </p:nvSpPr>
        <p:spPr bwMode="auto">
          <a:xfrm>
            <a:off x="612775" y="1980208"/>
            <a:ext cx="1906588" cy="4318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Qualis CAPES</a:t>
            </a:r>
            <a:endParaRPr lang="en-US" i="0">
              <a:solidFill>
                <a:srgbClr val="003050"/>
              </a:solidFill>
            </a:endParaRPr>
          </a:p>
        </p:txBody>
      </p:sp>
      <p:cxnSp>
        <p:nvCxnSpPr>
          <p:cNvPr id="23" name="Conector de seta reta 57"/>
          <p:cNvCxnSpPr>
            <a:cxnSpLocks noChangeShapeType="1"/>
            <a:stCxn id="13" idx="1"/>
          </p:cNvCxnSpPr>
          <p:nvPr/>
        </p:nvCxnSpPr>
        <p:spPr bwMode="auto">
          <a:xfrm rot="10800000">
            <a:off x="2987675" y="3861395"/>
            <a:ext cx="431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lg" len="med"/>
            <a:tailEnd/>
          </a:ln>
        </p:spPr>
      </p:cxnSp>
      <p:sp>
        <p:nvSpPr>
          <p:cNvPr id="24" name="Retângulo de cantos arredondados 58"/>
          <p:cNvSpPr>
            <a:spLocks noChangeArrowheads="1"/>
          </p:cNvSpPr>
          <p:nvPr/>
        </p:nvSpPr>
        <p:spPr bwMode="auto">
          <a:xfrm>
            <a:off x="611188" y="2627908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Tabela de ISSN</a:t>
            </a:r>
            <a:endParaRPr lang="en-US" i="0">
              <a:solidFill>
                <a:srgbClr val="003050"/>
              </a:solidFill>
            </a:endParaRPr>
          </a:p>
        </p:txBody>
      </p:sp>
      <p:sp>
        <p:nvSpPr>
          <p:cNvPr id="25" name="Retângulo de cantos arredondados 59"/>
          <p:cNvSpPr>
            <a:spLocks noChangeArrowheads="1"/>
          </p:cNvSpPr>
          <p:nvPr/>
        </p:nvSpPr>
        <p:spPr bwMode="auto">
          <a:xfrm>
            <a:off x="611188" y="3275608"/>
            <a:ext cx="1908175" cy="43338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Tabela de grupo</a:t>
            </a:r>
            <a:endParaRPr lang="en-US" i="0">
              <a:solidFill>
                <a:srgbClr val="003050"/>
              </a:solidFill>
            </a:endParaRPr>
          </a:p>
        </p:txBody>
      </p:sp>
      <p:sp>
        <p:nvSpPr>
          <p:cNvPr id="26" name="Retângulo de cantos arredondados 60"/>
          <p:cNvSpPr>
            <a:spLocks noChangeArrowheads="1"/>
          </p:cNvSpPr>
          <p:nvPr/>
        </p:nvSpPr>
        <p:spPr bwMode="auto">
          <a:xfrm>
            <a:off x="611188" y="3924895"/>
            <a:ext cx="1908175" cy="7191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Política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arquivamento</a:t>
            </a:r>
            <a:endParaRPr lang="en-US" i="0" dirty="0">
              <a:solidFill>
                <a:srgbClr val="003050"/>
              </a:solidFill>
            </a:endParaRPr>
          </a:p>
        </p:txBody>
      </p:sp>
      <p:cxnSp>
        <p:nvCxnSpPr>
          <p:cNvPr id="27" name="Conector de seta reta 63"/>
          <p:cNvCxnSpPr>
            <a:cxnSpLocks noChangeShapeType="1"/>
            <a:stCxn id="22" idx="3"/>
          </p:cNvCxnSpPr>
          <p:nvPr/>
        </p:nvCxnSpPr>
        <p:spPr bwMode="auto">
          <a:xfrm>
            <a:off x="2519363" y="2196108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28" name="Conector de seta reta 65"/>
          <p:cNvCxnSpPr>
            <a:cxnSpLocks noChangeShapeType="1"/>
            <a:stCxn id="24" idx="3"/>
          </p:cNvCxnSpPr>
          <p:nvPr/>
        </p:nvCxnSpPr>
        <p:spPr bwMode="auto">
          <a:xfrm flipV="1">
            <a:off x="2519363" y="2843808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29" name="Conector de seta reta 67"/>
          <p:cNvCxnSpPr>
            <a:cxnSpLocks noChangeShapeType="1"/>
            <a:stCxn id="25" idx="3"/>
          </p:cNvCxnSpPr>
          <p:nvPr/>
        </p:nvCxnSpPr>
        <p:spPr bwMode="auto">
          <a:xfrm flipV="1">
            <a:off x="2519363" y="3493095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30" name="Conector de seta reta 69"/>
          <p:cNvCxnSpPr>
            <a:cxnSpLocks noChangeShapeType="1"/>
            <a:stCxn id="26" idx="3"/>
          </p:cNvCxnSpPr>
          <p:nvPr/>
        </p:nvCxnSpPr>
        <p:spPr bwMode="auto">
          <a:xfrm>
            <a:off x="2519363" y="4283670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sp>
        <p:nvSpPr>
          <p:cNvPr id="32" name="Retângulo de cantos arredondados 53"/>
          <p:cNvSpPr>
            <a:spLocks noChangeArrowheads="1"/>
          </p:cNvSpPr>
          <p:nvPr/>
        </p:nvSpPr>
        <p:spPr bwMode="auto">
          <a:xfrm>
            <a:off x="6588125" y="2565995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Metadados</a:t>
            </a:r>
          </a:p>
        </p:txBody>
      </p:sp>
      <p:cxnSp>
        <p:nvCxnSpPr>
          <p:cNvPr id="33" name="Conector reto 34"/>
          <p:cNvCxnSpPr>
            <a:cxnSpLocks noChangeShapeType="1"/>
            <a:stCxn id="32" idx="1"/>
          </p:cNvCxnSpPr>
          <p:nvPr/>
        </p:nvCxnSpPr>
        <p:spPr bwMode="auto">
          <a:xfrm rot="10800000">
            <a:off x="6156325" y="2781895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643438" y="4029670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ibi</a:t>
            </a:r>
            <a:endParaRPr lang="pt-BR"/>
          </a:p>
        </p:txBody>
      </p:sp>
      <p:cxnSp>
        <p:nvCxnSpPr>
          <p:cNvPr id="35" name="Conector de seta reta 39"/>
          <p:cNvCxnSpPr>
            <a:cxnSpLocks noChangeShapeType="1"/>
          </p:cNvCxnSpPr>
          <p:nvPr/>
        </p:nvCxnSpPr>
        <p:spPr bwMode="auto">
          <a:xfrm rot="5400000">
            <a:off x="4463257" y="2728714"/>
            <a:ext cx="323850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 type="triangle" w="med" len="med"/>
            <a:tailEnd/>
          </a:ln>
        </p:spPr>
      </p:cxnSp>
      <p:cxnSp>
        <p:nvCxnSpPr>
          <p:cNvPr id="36" name="Conector de seta reta 43"/>
          <p:cNvCxnSpPr>
            <a:cxnSpLocks noChangeShapeType="1"/>
          </p:cNvCxnSpPr>
          <p:nvPr/>
        </p:nvCxnSpPr>
        <p:spPr bwMode="auto">
          <a:xfrm rot="5400000">
            <a:off x="4463257" y="3484364"/>
            <a:ext cx="323850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 type="triangle" w="med" len="med"/>
            <a:tailEnd/>
          </a:ln>
        </p:spPr>
      </p:cxnSp>
      <p:cxnSp>
        <p:nvCxnSpPr>
          <p:cNvPr id="37" name="Conector de seta reta 45"/>
          <p:cNvCxnSpPr>
            <a:cxnSpLocks noChangeShapeType="1"/>
          </p:cNvCxnSpPr>
          <p:nvPr/>
        </p:nvCxnSpPr>
        <p:spPr bwMode="auto">
          <a:xfrm rot="5400000" flipH="1" flipV="1">
            <a:off x="4499769" y="4222552"/>
            <a:ext cx="288925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38" name="AutoShape 24"/>
          <p:cNvSpPr>
            <a:spLocks noChangeArrowheads="1"/>
          </p:cNvSpPr>
          <p:nvPr/>
        </p:nvSpPr>
        <p:spPr bwMode="auto">
          <a:xfrm>
            <a:off x="6444207" y="4941168"/>
            <a:ext cx="2304257" cy="1296144"/>
          </a:xfrm>
          <a:prstGeom prst="wedgeRoundRectCallout">
            <a:avLst>
              <a:gd name="adj1" fmla="val 3561"/>
              <a:gd name="adj2" fmla="val -83353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Tabelas</a:t>
            </a:r>
            <a:r>
              <a:rPr lang="en-US" sz="1800" i="0" dirty="0" smtClean="0">
                <a:solidFill>
                  <a:srgbClr val="0070C0"/>
                </a:solidFill>
              </a:rPr>
              <a:t> e </a:t>
            </a:r>
            <a:r>
              <a:rPr lang="en-US" sz="1800" i="0" dirty="0" err="1" smtClean="0">
                <a:solidFill>
                  <a:srgbClr val="0070C0"/>
                </a:solidFill>
              </a:rPr>
              <a:t>gráficos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são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gerados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automaticamente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pelo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UR</a:t>
            </a:r>
            <a:r>
              <a:rPr lang="en-US" sz="1800" dirty="0" err="1" smtClean="0">
                <a:solidFill>
                  <a:srgbClr val="0070C0"/>
                </a:solidFill>
              </a:rPr>
              <a:t>Lib</a:t>
            </a:r>
            <a:r>
              <a:rPr lang="en-US" sz="1800" i="0" dirty="0" err="1" smtClean="0">
                <a:solidFill>
                  <a:srgbClr val="0070C0"/>
                </a:solidFill>
              </a:rPr>
              <a:t>Service</a:t>
            </a:r>
            <a:endParaRPr lang="pt-BR" sz="1800" i="0" dirty="0">
              <a:solidFill>
                <a:srgbClr val="0070C0"/>
              </a:solidFill>
            </a:endParaRPr>
          </a:p>
        </p:txBody>
      </p:sp>
      <p:cxnSp>
        <p:nvCxnSpPr>
          <p:cNvPr id="42" name="Conector de seta reta 80"/>
          <p:cNvCxnSpPr>
            <a:cxnSpLocks noChangeShapeType="1"/>
            <a:stCxn id="43" idx="1"/>
          </p:cNvCxnSpPr>
          <p:nvPr/>
        </p:nvCxnSpPr>
        <p:spPr bwMode="auto">
          <a:xfrm flipH="1" flipV="1">
            <a:off x="6156176" y="3861048"/>
            <a:ext cx="431949" cy="919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lg" len="med"/>
            <a:tailEnd/>
          </a:ln>
        </p:spPr>
      </p:cxnSp>
      <p:sp>
        <p:nvSpPr>
          <p:cNvPr id="39" name="Retângulo de cantos arredondados 53"/>
          <p:cNvSpPr>
            <a:spLocks noChangeArrowheads="1"/>
          </p:cNvSpPr>
          <p:nvPr/>
        </p:nvSpPr>
        <p:spPr bwMode="auto">
          <a:xfrm>
            <a:off x="6587976" y="1917080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Texto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completo</a:t>
            </a:r>
            <a:endParaRPr lang="en-US" sz="1800" i="0" dirty="0">
              <a:solidFill>
                <a:srgbClr val="0070C0"/>
              </a:solidFill>
            </a:endParaRPr>
          </a:p>
        </p:txBody>
      </p:sp>
      <p:cxnSp>
        <p:nvCxnSpPr>
          <p:cNvPr id="41" name="Conector reto 22"/>
          <p:cNvCxnSpPr>
            <a:cxnSpLocks noChangeShapeType="1"/>
            <a:stCxn id="39" idx="1"/>
          </p:cNvCxnSpPr>
          <p:nvPr/>
        </p:nvCxnSpPr>
        <p:spPr bwMode="auto">
          <a:xfrm rot="10800000">
            <a:off x="6156176" y="2132980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sp>
        <p:nvSpPr>
          <p:cNvPr id="44" name="CaixaDeTexto 43"/>
          <p:cNvSpPr txBox="1"/>
          <p:nvPr/>
        </p:nvSpPr>
        <p:spPr>
          <a:xfrm>
            <a:off x="395536" y="589875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solidFill>
                  <a:srgbClr val="0070C0"/>
                </a:solidFill>
              </a:rPr>
              <a:t>Exemplo</a:t>
            </a:r>
            <a:r>
              <a:rPr lang="en-US" i="0" dirty="0" smtClean="0">
                <a:solidFill>
                  <a:srgbClr val="0070C0"/>
                </a:solidFill>
              </a:rPr>
              <a:t> de </a:t>
            </a:r>
            <a:r>
              <a:rPr lang="en-US" i="0" dirty="0" err="1" smtClean="0">
                <a:solidFill>
                  <a:srgbClr val="0070C0"/>
                </a:solidFill>
                <a:hlinkClick r:id="rId2"/>
              </a:rPr>
              <a:t>tabela</a:t>
            </a:r>
            <a:r>
              <a:rPr lang="en-US" i="0" dirty="0" smtClean="0">
                <a:solidFill>
                  <a:srgbClr val="0070C0"/>
                </a:solidFill>
              </a:rPr>
              <a:t> e </a:t>
            </a:r>
            <a:r>
              <a:rPr lang="en-US" i="0" dirty="0" err="1" smtClean="0">
                <a:solidFill>
                  <a:srgbClr val="0070C0"/>
                </a:solidFill>
              </a:rPr>
              <a:t>exemplo</a:t>
            </a:r>
            <a:r>
              <a:rPr lang="en-US" i="0" dirty="0" smtClean="0">
                <a:solidFill>
                  <a:srgbClr val="0070C0"/>
                </a:solidFill>
              </a:rPr>
              <a:t> de </a:t>
            </a:r>
            <a:r>
              <a:rPr lang="en-US" i="0" dirty="0" err="1" smtClean="0">
                <a:solidFill>
                  <a:srgbClr val="0070C0"/>
                </a:solidFill>
                <a:hlinkClick r:id="rId3"/>
              </a:rPr>
              <a:t>gráfico</a:t>
            </a:r>
            <a:endParaRPr lang="en-US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60157" y="1484784"/>
            <a:ext cx="2223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edição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grpSp>
        <p:nvGrpSpPr>
          <p:cNvPr id="9" name="Grupo 18"/>
          <p:cNvGrpSpPr>
            <a:grpSpLocks/>
          </p:cNvGrpSpPr>
          <p:nvPr/>
        </p:nvGrpSpPr>
        <p:grpSpPr bwMode="auto">
          <a:xfrm>
            <a:off x="2520950" y="2349500"/>
            <a:ext cx="4067175" cy="3275013"/>
            <a:chOff x="648000" y="1728000"/>
            <a:chExt cx="4068000" cy="3276000"/>
          </a:xfrm>
        </p:grpSpPr>
        <p:sp>
          <p:nvSpPr>
            <p:cNvPr id="10" name="Cubo 6"/>
            <p:cNvSpPr>
              <a:spLocks noChangeArrowheads="1"/>
            </p:cNvSpPr>
            <p:nvPr/>
          </p:nvSpPr>
          <p:spPr bwMode="auto">
            <a:xfrm>
              <a:off x="648000" y="1728000"/>
              <a:ext cx="4068000" cy="3276000"/>
            </a:xfrm>
            <a:prstGeom prst="cube">
              <a:avLst>
                <a:gd name="adj" fmla="val 47917"/>
              </a:avLst>
            </a:prstGeom>
            <a:solidFill>
              <a:srgbClr val="FFFF99">
                <a:alpha val="32941"/>
              </a:srgbClr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i="0">
                <a:solidFill>
                  <a:srgbClr val="003050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 bwMode="auto">
            <a:xfrm>
              <a:off x="2267744" y="2060848"/>
              <a:ext cx="2160000" cy="1440000"/>
            </a:xfrm>
            <a:prstGeom prst="rect">
              <a:avLst/>
            </a:prstGeom>
            <a:solidFill>
              <a:srgbClr val="FFCC66"/>
            </a:solidFill>
            <a:ln w="4127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bevelT w="63500"/>
            </a:sp3d>
          </p:spPr>
          <p:txBody>
            <a:bodyPr anchor="ctr"/>
            <a:lstStyle/>
            <a:p>
              <a:pPr>
                <a:defRPr/>
              </a:pPr>
              <a:endParaRPr lang="en-US" i="0" dirty="0">
                <a:solidFill>
                  <a:srgbClr val="003050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2123728" y="2204864"/>
              <a:ext cx="2160000" cy="1440000"/>
            </a:xfrm>
            <a:prstGeom prst="rect">
              <a:avLst/>
            </a:prstGeom>
            <a:solidFill>
              <a:schemeClr val="accent1"/>
            </a:solidFill>
            <a:ln w="4127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bevelT w="63500"/>
            </a:sp3d>
          </p:spPr>
          <p:txBody>
            <a:bodyPr anchor="ctr"/>
            <a:lstStyle/>
            <a:p>
              <a:pPr>
                <a:defRPr/>
              </a:pPr>
              <a:endParaRPr lang="en-US" i="0" dirty="0">
                <a:solidFill>
                  <a:srgbClr val="003050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 bwMode="auto">
            <a:xfrm>
              <a:off x="1691680" y="2636912"/>
              <a:ext cx="2160000" cy="1440000"/>
            </a:xfrm>
            <a:prstGeom prst="rect">
              <a:avLst/>
            </a:prstGeom>
            <a:solidFill>
              <a:schemeClr val="accent1"/>
            </a:solidFill>
            <a:ln w="4127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bevelT w="63500"/>
            </a:sp3d>
          </p:spPr>
          <p:txBody>
            <a:bodyPr anchor="ctr"/>
            <a:lstStyle/>
            <a:p>
              <a:pPr>
                <a:defRPr/>
              </a:pPr>
              <a:endParaRPr lang="en-US" i="0" dirty="0">
                <a:solidFill>
                  <a:srgbClr val="003050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 bwMode="auto">
            <a:xfrm>
              <a:off x="1547664" y="2780928"/>
              <a:ext cx="2160000" cy="1440000"/>
            </a:xfrm>
            <a:prstGeom prst="rect">
              <a:avLst/>
            </a:prstGeom>
            <a:solidFill>
              <a:schemeClr val="accent1"/>
            </a:solidFill>
            <a:ln w="4127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bevelT w="63500"/>
            </a:sp3d>
          </p:spPr>
          <p:txBody>
            <a:bodyPr anchor="ctr"/>
            <a:lstStyle/>
            <a:p>
              <a:pPr>
                <a:defRPr/>
              </a:pPr>
              <a:endParaRPr lang="en-US" i="0" dirty="0">
                <a:solidFill>
                  <a:srgbClr val="003050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403648" y="2924944"/>
              <a:ext cx="2160000" cy="1440000"/>
            </a:xfrm>
            <a:prstGeom prst="rect">
              <a:avLst/>
            </a:prstGeom>
            <a:solidFill>
              <a:schemeClr val="accent1"/>
            </a:solidFill>
            <a:ln w="4127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bevelT w="63500"/>
            </a:sp3d>
          </p:spPr>
          <p:txBody>
            <a:bodyPr anchor="ctr"/>
            <a:lstStyle/>
            <a:p>
              <a:pPr>
                <a:defRPr/>
              </a:pPr>
              <a:endParaRPr lang="en-US" i="0" dirty="0">
                <a:solidFill>
                  <a:srgbClr val="003050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259632" y="3068960"/>
              <a:ext cx="2160000" cy="1440000"/>
            </a:xfrm>
            <a:prstGeom prst="rect">
              <a:avLst/>
            </a:prstGeom>
            <a:solidFill>
              <a:schemeClr val="accent1"/>
            </a:solidFill>
            <a:ln w="4127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bevelT w="63500"/>
            </a:sp3d>
          </p:spPr>
          <p:txBody>
            <a:bodyPr anchor="ctr"/>
            <a:lstStyle/>
            <a:p>
              <a:pPr>
                <a:defRPr/>
              </a:pPr>
              <a:endParaRPr lang="en-US" i="0" dirty="0">
                <a:solidFill>
                  <a:srgbClr val="003050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 bwMode="auto">
            <a:xfrm>
              <a:off x="1115616" y="3212976"/>
              <a:ext cx="2160000" cy="1440000"/>
            </a:xfrm>
            <a:prstGeom prst="rect">
              <a:avLst/>
            </a:prstGeom>
            <a:solidFill>
              <a:srgbClr val="FFCC66"/>
            </a:solidFill>
            <a:ln w="4127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bevelT w="63500"/>
            </a:sp3d>
          </p:spPr>
          <p:txBody>
            <a:bodyPr anchor="ctr"/>
            <a:lstStyle/>
            <a:p>
              <a:pPr>
                <a:defRPr/>
              </a:pPr>
              <a:endParaRPr lang="en-US" i="0" dirty="0">
                <a:solidFill>
                  <a:srgbClr val="003050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 bwMode="auto">
            <a:xfrm>
              <a:off x="971600" y="3365376"/>
              <a:ext cx="2160000" cy="1440000"/>
            </a:xfrm>
            <a:prstGeom prst="rect">
              <a:avLst/>
            </a:prstGeom>
            <a:solidFill>
              <a:srgbClr val="FFCC66"/>
            </a:solidFill>
            <a:ln w="4127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bevelT w="63500"/>
            </a:sp3d>
          </p:spPr>
          <p:txBody>
            <a:bodyPr anchor="ctr"/>
            <a:lstStyle/>
            <a:p>
              <a:pPr>
                <a:defRPr/>
              </a:pPr>
              <a:r>
                <a:rPr lang="en-US" sz="1800" i="0" dirty="0" err="1">
                  <a:solidFill>
                    <a:srgbClr val="0070C0"/>
                  </a:solidFill>
                </a:rPr>
                <a:t>Capa</a:t>
              </a:r>
              <a:endParaRPr lang="en-US" sz="1800" i="0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Texto explicativo retangular com cantos arredondados 21"/>
          <p:cNvSpPr>
            <a:spLocks noChangeArrowheads="1"/>
          </p:cNvSpPr>
          <p:nvPr/>
        </p:nvSpPr>
        <p:spPr bwMode="auto">
          <a:xfrm>
            <a:off x="5543550" y="4724400"/>
            <a:ext cx="1130300" cy="612775"/>
          </a:xfrm>
          <a:prstGeom prst="wedgeRoundRectCallout">
            <a:avLst>
              <a:gd name="adj1" fmla="val -87116"/>
              <a:gd name="adj2" fmla="val 21042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Sumário</a:t>
            </a:r>
          </a:p>
        </p:txBody>
      </p:sp>
      <p:sp>
        <p:nvSpPr>
          <p:cNvPr id="20" name="Texto explicativo retangular com cantos arredondados 22"/>
          <p:cNvSpPr>
            <a:spLocks noChangeArrowheads="1"/>
          </p:cNvSpPr>
          <p:nvPr/>
        </p:nvSpPr>
        <p:spPr bwMode="auto">
          <a:xfrm>
            <a:off x="6826250" y="3357563"/>
            <a:ext cx="1417638" cy="863600"/>
          </a:xfrm>
          <a:prstGeom prst="wedgeRoundRectCallout">
            <a:avLst>
              <a:gd name="adj1" fmla="val -87116"/>
              <a:gd name="adj2" fmla="val 21042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Índice por Autor</a:t>
            </a:r>
          </a:p>
        </p:txBody>
      </p:sp>
      <p:sp>
        <p:nvSpPr>
          <p:cNvPr id="22" name="Texto explicativo retangular com cantos arredondados 21"/>
          <p:cNvSpPr>
            <a:spLocks noChangeArrowheads="1"/>
          </p:cNvSpPr>
          <p:nvPr/>
        </p:nvSpPr>
        <p:spPr bwMode="auto">
          <a:xfrm>
            <a:off x="611560" y="2060848"/>
            <a:ext cx="2231926" cy="1151508"/>
          </a:xfrm>
          <a:prstGeom prst="wedgeRoundRectCallout">
            <a:avLst>
              <a:gd name="adj1" fmla="val 73697"/>
              <a:gd name="adj2" fmla="val 55208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B050"/>
                </a:solidFill>
              </a:rPr>
              <a:t>Artigos</a:t>
            </a:r>
            <a:endParaRPr lang="en-US" sz="1800" i="0" dirty="0" smtClean="0">
              <a:solidFill>
                <a:srgbClr val="0070C0"/>
              </a:solidFill>
            </a:endParaRPr>
          </a:p>
          <a:p>
            <a:r>
              <a:rPr lang="en-US" sz="1800" i="0" dirty="0" smtClean="0">
                <a:solidFill>
                  <a:srgbClr val="0070C0"/>
                </a:solidFill>
              </a:rPr>
              <a:t>um </a:t>
            </a:r>
            <a:r>
              <a:rPr lang="en-US" sz="1800" i="0" dirty="0" err="1" smtClean="0">
                <a:solidFill>
                  <a:srgbClr val="0070C0"/>
                </a:solidFill>
              </a:rPr>
              <a:t>em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cada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repositório</a:t>
            </a:r>
            <a:endParaRPr lang="en-US" sz="1800" i="0" dirty="0">
              <a:solidFill>
                <a:srgbClr val="00B050"/>
              </a:solidFill>
            </a:endParaRPr>
          </a:p>
        </p:txBody>
      </p:sp>
      <p:sp>
        <p:nvSpPr>
          <p:cNvPr id="23" name="Texto explicativo retangular com cantos arredondados 21"/>
          <p:cNvSpPr>
            <a:spLocks noChangeArrowheads="1"/>
          </p:cNvSpPr>
          <p:nvPr/>
        </p:nvSpPr>
        <p:spPr bwMode="auto">
          <a:xfrm>
            <a:off x="395536" y="4149080"/>
            <a:ext cx="1655961" cy="791419"/>
          </a:xfrm>
          <a:prstGeom prst="wedgeRoundRectCallout">
            <a:avLst>
              <a:gd name="adj1" fmla="val 75985"/>
              <a:gd name="adj2" fmla="val 19782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b="1" i="0" dirty="0" err="1" smtClean="0">
                <a:solidFill>
                  <a:srgbClr val="0070C0"/>
                </a:solidFill>
              </a:rPr>
              <a:t>Anais</a:t>
            </a:r>
            <a:endParaRPr lang="en-US" sz="1800" b="1" i="0" dirty="0" smtClean="0">
              <a:solidFill>
                <a:srgbClr val="0070C0"/>
              </a:solidFill>
            </a:endParaRPr>
          </a:p>
          <a:p>
            <a:r>
              <a:rPr lang="en-US" sz="1800" i="0" dirty="0" err="1" smtClean="0">
                <a:solidFill>
                  <a:srgbClr val="0070C0"/>
                </a:solidFill>
              </a:rPr>
              <a:t>livro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editado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24" name="Texto explicativo retangular com cantos arredondados 6"/>
          <p:cNvSpPr>
            <a:spLocks noChangeArrowheads="1"/>
          </p:cNvSpPr>
          <p:nvPr/>
        </p:nvSpPr>
        <p:spPr bwMode="auto">
          <a:xfrm>
            <a:off x="6588224" y="1124744"/>
            <a:ext cx="1944216" cy="647204"/>
          </a:xfrm>
          <a:prstGeom prst="wedgeRoundRectCallout">
            <a:avLst>
              <a:gd name="adj1" fmla="val 27656"/>
              <a:gd name="adj2" fmla="val 28837"/>
              <a:gd name="adj3" fmla="val 16667"/>
            </a:avLst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Edição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Anais</a:t>
            </a:r>
            <a:endParaRPr lang="en-US" sz="18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60157" y="1484784"/>
            <a:ext cx="2223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edição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24" name="Texto explicativo retangular com cantos arredondados 6"/>
          <p:cNvSpPr>
            <a:spLocks noChangeArrowheads="1"/>
          </p:cNvSpPr>
          <p:nvPr/>
        </p:nvSpPr>
        <p:spPr bwMode="auto">
          <a:xfrm>
            <a:off x="6588224" y="1124744"/>
            <a:ext cx="1944216" cy="647204"/>
          </a:xfrm>
          <a:prstGeom prst="wedgeRoundRectCallout">
            <a:avLst>
              <a:gd name="adj1" fmla="val 27656"/>
              <a:gd name="adj2" fmla="val 28837"/>
              <a:gd name="adj3" fmla="val 16667"/>
            </a:avLst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Edição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Anais</a:t>
            </a:r>
            <a:endParaRPr lang="en-US" sz="1800" i="0" dirty="0">
              <a:solidFill>
                <a:srgbClr val="0070C0"/>
              </a:solidFill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258888" y="1988715"/>
            <a:ext cx="5977408" cy="43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o explicativo retangular com cantos arredondados 21"/>
          <p:cNvSpPr>
            <a:spLocks noChangeArrowheads="1"/>
          </p:cNvSpPr>
          <p:nvPr/>
        </p:nvSpPr>
        <p:spPr bwMode="auto">
          <a:xfrm>
            <a:off x="6956999" y="2168890"/>
            <a:ext cx="1575441" cy="1188102"/>
          </a:xfrm>
          <a:prstGeom prst="wedgeRoundRectCallout">
            <a:avLst>
              <a:gd name="adj1" fmla="val -86349"/>
              <a:gd name="adj2" fmla="val 42232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Exemplo de Anais digitalizadas</a:t>
            </a:r>
          </a:p>
        </p:txBody>
      </p:sp>
      <p:sp>
        <p:nvSpPr>
          <p:cNvPr id="26" name="Texto explicativo retangular com cantos arredondados 21"/>
          <p:cNvSpPr>
            <a:spLocks noChangeArrowheads="1"/>
          </p:cNvSpPr>
          <p:nvPr/>
        </p:nvSpPr>
        <p:spPr bwMode="auto">
          <a:xfrm>
            <a:off x="468313" y="5301827"/>
            <a:ext cx="1904140" cy="668137"/>
          </a:xfrm>
          <a:prstGeom prst="wedgeRoundRectCallout">
            <a:avLst>
              <a:gd name="adj1" fmla="val 45241"/>
              <a:gd name="adj2" fmla="val -109731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Gerado automaticamente</a:t>
            </a:r>
          </a:p>
        </p:txBody>
      </p:sp>
      <p:sp>
        <p:nvSpPr>
          <p:cNvPr id="27" name="Texto explicativo retangular com cantos arredondados 21"/>
          <p:cNvSpPr>
            <a:spLocks noChangeArrowheads="1"/>
          </p:cNvSpPr>
          <p:nvPr/>
        </p:nvSpPr>
        <p:spPr bwMode="auto">
          <a:xfrm>
            <a:off x="251520" y="5157192"/>
            <a:ext cx="2120933" cy="812772"/>
          </a:xfrm>
          <a:prstGeom prst="wedgeRoundRectCallout">
            <a:avLst>
              <a:gd name="adj1" fmla="val 79907"/>
              <a:gd name="adj2" fmla="val 4106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>
                <a:solidFill>
                  <a:srgbClr val="0070C0"/>
                </a:solidFill>
              </a:rPr>
              <a:t>Gerados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automaticamente</a:t>
            </a:r>
            <a:endParaRPr lang="en-US" sz="1800" i="0" dirty="0">
              <a:solidFill>
                <a:srgbClr val="0070C0"/>
              </a:solidFill>
            </a:endParaRPr>
          </a:p>
        </p:txBody>
      </p:sp>
      <p:pic>
        <p:nvPicPr>
          <p:cNvPr id="28" name="Picture 3" descr="C:\tmp\externalLin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2636912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44640" y="1484784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ePrint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21" y="1954491"/>
            <a:ext cx="7523559" cy="442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 explicativo retangular com cantos arredondados 5"/>
          <p:cNvSpPr>
            <a:spLocks noChangeArrowheads="1"/>
          </p:cNvSpPr>
          <p:nvPr/>
        </p:nvSpPr>
        <p:spPr bwMode="auto">
          <a:xfrm>
            <a:off x="6156176" y="1124744"/>
            <a:ext cx="2676453" cy="658581"/>
          </a:xfrm>
          <a:prstGeom prst="wedgeRoundRectCallout">
            <a:avLst>
              <a:gd name="adj1" fmla="val -38779"/>
              <a:gd name="adj2" fmla="val 69266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Exemplo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ePrint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11" name="Texto explicativo retangular com cantos arredondados 6"/>
          <p:cNvSpPr>
            <a:spLocks noChangeArrowheads="1"/>
          </p:cNvSpPr>
          <p:nvPr/>
        </p:nvSpPr>
        <p:spPr bwMode="auto">
          <a:xfrm>
            <a:off x="1012088" y="3573016"/>
            <a:ext cx="1471680" cy="931575"/>
          </a:xfrm>
          <a:prstGeom prst="wedgeRoundRectCallout">
            <a:avLst>
              <a:gd name="adj1" fmla="val 61093"/>
              <a:gd name="adj2" fmla="val -31227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>
                <a:solidFill>
                  <a:srgbClr val="0070C0"/>
                </a:solidFill>
              </a:rPr>
              <a:t>Cabeçalho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inserido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na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submissão</a:t>
            </a:r>
            <a:endParaRPr lang="en-US" sz="1800" i="0" dirty="0">
              <a:solidFill>
                <a:srgbClr val="0070C0"/>
              </a:solidFill>
            </a:endParaRPr>
          </a:p>
        </p:txBody>
      </p:sp>
      <p:sp>
        <p:nvSpPr>
          <p:cNvPr id="12" name="Chave esquerda 11"/>
          <p:cNvSpPr/>
          <p:nvPr/>
        </p:nvSpPr>
        <p:spPr bwMode="auto">
          <a:xfrm rot="16200000">
            <a:off x="4536000" y="2772000"/>
            <a:ext cx="233258" cy="2376000"/>
          </a:xfrm>
          <a:prstGeom prst="leftBrac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" name="CaixaDeTexto 11"/>
          <p:cNvSpPr txBox="1">
            <a:spLocks noChangeArrowheads="1"/>
          </p:cNvSpPr>
          <p:nvPr/>
        </p:nvSpPr>
        <p:spPr bwMode="auto">
          <a:xfrm>
            <a:off x="4338000" y="4037002"/>
            <a:ext cx="642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0070C0"/>
                </a:solidFill>
              </a:rPr>
              <a:t>IBI</a:t>
            </a:r>
          </a:p>
        </p:txBody>
      </p:sp>
      <p:sp>
        <p:nvSpPr>
          <p:cNvPr id="14" name="Chave esquerda 13"/>
          <p:cNvSpPr/>
          <p:nvPr/>
        </p:nvSpPr>
        <p:spPr bwMode="auto">
          <a:xfrm rot="16200000">
            <a:off x="6197811" y="3725678"/>
            <a:ext cx="233260" cy="504000"/>
          </a:xfrm>
          <a:prstGeom prst="leftBrac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CaixaDeTexto 11"/>
          <p:cNvSpPr txBox="1">
            <a:spLocks noChangeArrowheads="1"/>
          </p:cNvSpPr>
          <p:nvPr/>
        </p:nvSpPr>
        <p:spPr bwMode="auto">
          <a:xfrm>
            <a:off x="5940152" y="4005064"/>
            <a:ext cx="740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0070C0"/>
                </a:solidFill>
              </a:rPr>
              <a:t>data</a:t>
            </a:r>
          </a:p>
        </p:txBody>
      </p:sp>
      <p:pic>
        <p:nvPicPr>
          <p:cNvPr id="16" name="Picture 3" descr="C:\tmp\externalLin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1268760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90478" y="1484784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recomendação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Consultas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prontas</a:t>
            </a:r>
            <a:r>
              <a:rPr lang="en-US" sz="2000" i="0" dirty="0" smtClean="0">
                <a:solidFill>
                  <a:srgbClr val="006FBA"/>
                </a:solidFill>
              </a:rPr>
              <a:t> (</a:t>
            </a:r>
            <a:r>
              <a:rPr lang="en-US" sz="2000" i="0" dirty="0" err="1" smtClean="0">
                <a:solidFill>
                  <a:srgbClr val="006FBA"/>
                </a:solidFill>
                <a:hlinkClick r:id="rId2"/>
              </a:rPr>
              <a:t>exemplo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Busca por produção científica de autores cadastrados (</a:t>
            </a:r>
            <a:r>
              <a:rPr lang="pt-BR" sz="2000" i="0" dirty="0" smtClean="0">
                <a:solidFill>
                  <a:srgbClr val="006FBA"/>
                </a:solidFill>
                <a:hlinkClick r:id="rId3"/>
              </a:rPr>
              <a:t>exemplo</a:t>
            </a:r>
            <a:r>
              <a:rPr lang="pt-BR" sz="2000" i="0" dirty="0" smtClean="0">
                <a:solidFill>
                  <a:srgbClr val="006FBA"/>
                </a:solidFill>
              </a:rPr>
              <a:t>)</a:t>
            </a: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Busca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por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similares</a:t>
            </a:r>
            <a:r>
              <a:rPr lang="en-US" sz="2000" i="0" dirty="0" smtClean="0">
                <a:solidFill>
                  <a:srgbClr val="006FBA"/>
                </a:solidFill>
              </a:rPr>
              <a:t> no </a:t>
            </a:r>
            <a:r>
              <a:rPr lang="en-US" sz="2000" i="0" dirty="0" err="1" smtClean="0">
                <a:solidFill>
                  <a:srgbClr val="006FBA"/>
                </a:solidFill>
              </a:rPr>
              <a:t>mesmo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idioma</a:t>
            </a:r>
            <a:endParaRPr lang="pt-BR" sz="2000" i="0" dirty="0" smtClean="0">
              <a:solidFill>
                <a:srgbClr val="006F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60771" y="1484784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Busca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por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similares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CaixaDeTexto 50"/>
          <p:cNvSpPr txBox="1">
            <a:spLocks noChangeArrowheads="1"/>
          </p:cNvSpPr>
          <p:nvPr/>
        </p:nvSpPr>
        <p:spPr bwMode="auto">
          <a:xfrm>
            <a:off x="755650" y="2170113"/>
            <a:ext cx="759936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000"/>
              </a:lnSpc>
              <a:defRPr/>
            </a:pPr>
            <a:r>
              <a:rPr lang="en-US" sz="2000" dirty="0" err="1" smtClean="0">
                <a:solidFill>
                  <a:srgbClr val="0070C0"/>
                </a:solidFill>
              </a:rPr>
              <a:t>Motivação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detectar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trabalhos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similares</a:t>
            </a:r>
            <a:r>
              <a:rPr lang="en-US" sz="2000" i="0" dirty="0" smtClean="0">
                <a:solidFill>
                  <a:srgbClr val="0070C0"/>
                </a:solidFill>
              </a:rPr>
              <a:t>;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 smtClean="0">
                <a:solidFill>
                  <a:srgbClr val="0070C0"/>
                </a:solidFill>
              </a:rPr>
              <a:t>detectar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>
                <a:solidFill>
                  <a:srgbClr val="0070C0"/>
                </a:solidFill>
              </a:rPr>
              <a:t>duplicados</a:t>
            </a:r>
            <a:r>
              <a:rPr lang="en-US" sz="2000" i="0" dirty="0">
                <a:solidFill>
                  <a:srgbClr val="0070C0"/>
                </a:solidFill>
              </a:rPr>
              <a:t> no </a:t>
            </a:r>
            <a:r>
              <a:rPr lang="en-US" sz="2000" i="0" dirty="0" err="1">
                <a:solidFill>
                  <a:srgbClr val="0070C0"/>
                </a:solidFill>
              </a:rPr>
              <a:t>mesmo</a:t>
            </a:r>
            <a:r>
              <a:rPr lang="en-US" sz="2000" i="0" dirty="0">
                <a:solidFill>
                  <a:srgbClr val="0070C0"/>
                </a:solidFill>
              </a:rPr>
              <a:t> </a:t>
            </a:r>
            <a:r>
              <a:rPr lang="en-US" sz="2000" i="0" dirty="0" err="1">
                <a:solidFill>
                  <a:srgbClr val="0070C0"/>
                </a:solidFill>
              </a:rPr>
              <a:t>idioma</a:t>
            </a:r>
            <a:r>
              <a:rPr lang="en-US" sz="2000" i="0" dirty="0">
                <a:solidFill>
                  <a:srgbClr val="0070C0"/>
                </a:solidFill>
              </a:rPr>
              <a:t>.</a:t>
            </a:r>
          </a:p>
          <a:p>
            <a:pPr algn="l">
              <a:defRPr/>
            </a:pPr>
            <a:endParaRPr lang="en-US" sz="2000" i="0" dirty="0">
              <a:solidFill>
                <a:srgbClr val="0070C0"/>
              </a:solidFill>
            </a:endParaRPr>
          </a:p>
          <a:p>
            <a:pPr algn="l">
              <a:defRPr/>
            </a:pPr>
            <a:endParaRPr lang="en-US" sz="2000" i="0" dirty="0" smtClean="0">
              <a:solidFill>
                <a:srgbClr val="0070C0"/>
              </a:solidFill>
            </a:endParaRPr>
          </a:p>
          <a:p>
            <a:pPr algn="l">
              <a:defRPr/>
            </a:pPr>
            <a:endParaRPr lang="en-US" sz="2000" i="0" dirty="0" smtClean="0">
              <a:solidFill>
                <a:srgbClr val="0070C0"/>
              </a:solidFill>
            </a:endParaRPr>
          </a:p>
          <a:p>
            <a:pPr algn="l">
              <a:defRPr/>
            </a:pPr>
            <a:endParaRPr lang="en-US" sz="2000" i="0" dirty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en-US" sz="2000" dirty="0" err="1">
                <a:solidFill>
                  <a:srgbClr val="0070C0"/>
                </a:solidFill>
              </a:rPr>
              <a:t>Especifidade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  <a:endParaRPr lang="en-US" sz="2000" i="0" dirty="0">
              <a:solidFill>
                <a:srgbClr val="0070C0"/>
              </a:solidFill>
            </a:endParaRP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>
                <a:solidFill>
                  <a:srgbClr val="0070C0"/>
                </a:solidFill>
              </a:rPr>
              <a:t>detecção</a:t>
            </a:r>
            <a:r>
              <a:rPr lang="en-US" sz="2000" i="0" dirty="0">
                <a:solidFill>
                  <a:srgbClr val="0070C0"/>
                </a:solidFill>
              </a:rPr>
              <a:t> de </a:t>
            </a:r>
            <a:r>
              <a:rPr lang="en-US" sz="2000" i="0" dirty="0" err="1">
                <a:solidFill>
                  <a:srgbClr val="0070C0"/>
                </a:solidFill>
              </a:rPr>
              <a:t>similares</a:t>
            </a:r>
            <a:r>
              <a:rPr lang="en-US" sz="2000" i="0" dirty="0">
                <a:solidFill>
                  <a:srgbClr val="0070C0"/>
                </a:solidFill>
              </a:rPr>
              <a:t> com base </a:t>
            </a:r>
            <a:r>
              <a:rPr lang="en-US" sz="2000" i="0" dirty="0" err="1">
                <a:solidFill>
                  <a:srgbClr val="0070C0"/>
                </a:solidFill>
              </a:rPr>
              <a:t>nas</a:t>
            </a:r>
            <a:r>
              <a:rPr lang="en-US" sz="2000" i="0" dirty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palavras</a:t>
            </a:r>
            <a:r>
              <a:rPr lang="en-US" sz="2000" i="0" dirty="0" smtClean="0">
                <a:solidFill>
                  <a:srgbClr val="0070C0"/>
                </a:solidFill>
              </a:rPr>
              <a:t> do </a:t>
            </a:r>
            <a:r>
              <a:rPr lang="en-US" sz="2000" i="0" dirty="0" err="1">
                <a:solidFill>
                  <a:srgbClr val="0070C0"/>
                </a:solidFill>
              </a:rPr>
              <a:t>título</a:t>
            </a:r>
            <a:r>
              <a:rPr lang="en-US" sz="2000" i="0" dirty="0">
                <a:solidFill>
                  <a:srgbClr val="0070C0"/>
                </a:solidFill>
              </a:rPr>
              <a:t>;</a:t>
            </a:r>
          </a:p>
          <a:p>
            <a:pPr marL="180000" algn="l">
              <a:lnSpc>
                <a:spcPts val="3000"/>
              </a:lnSpc>
              <a:defRPr/>
            </a:pPr>
            <a:r>
              <a:rPr lang="en-US" sz="2000" i="0" dirty="0" err="1">
                <a:solidFill>
                  <a:srgbClr val="0070C0"/>
                </a:solidFill>
              </a:rPr>
              <a:t>o</a:t>
            </a:r>
            <a:r>
              <a:rPr lang="en-US" sz="2000" i="0" dirty="0" err="1" smtClean="0">
                <a:solidFill>
                  <a:srgbClr val="0070C0"/>
                </a:solidFill>
              </a:rPr>
              <a:t>rdenação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>
                <a:solidFill>
                  <a:srgbClr val="0070C0"/>
                </a:solidFill>
              </a:rPr>
              <a:t>com base num </a:t>
            </a:r>
            <a:r>
              <a:rPr lang="en-US" sz="2000" i="0" dirty="0" err="1">
                <a:solidFill>
                  <a:srgbClr val="0070C0"/>
                </a:solidFill>
              </a:rPr>
              <a:t>grau</a:t>
            </a:r>
            <a:r>
              <a:rPr lang="en-US" sz="2000" i="0" dirty="0">
                <a:solidFill>
                  <a:srgbClr val="0070C0"/>
                </a:solidFill>
              </a:rPr>
              <a:t> de </a:t>
            </a:r>
            <a:r>
              <a:rPr lang="en-US" sz="2000" i="0" dirty="0" err="1">
                <a:solidFill>
                  <a:srgbClr val="0070C0"/>
                </a:solidFill>
              </a:rPr>
              <a:t>correlação</a:t>
            </a:r>
            <a:r>
              <a:rPr lang="en-US" sz="2000" i="0" dirty="0">
                <a:solidFill>
                  <a:srgbClr val="0070C0"/>
                </a:solidFill>
              </a:rPr>
              <a:t> entre </a:t>
            </a:r>
            <a:r>
              <a:rPr lang="en-US" sz="2000" i="0" dirty="0" err="1">
                <a:solidFill>
                  <a:srgbClr val="0070C0"/>
                </a:solidFill>
              </a:rPr>
              <a:t>títulos</a:t>
            </a:r>
            <a:r>
              <a:rPr lang="en-US" sz="2000" i="0" dirty="0">
                <a:solidFill>
                  <a:srgbClr val="0070C0"/>
                </a:solidFill>
              </a:rPr>
              <a:t>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0" name="Texto explicativo retangular com cantos arredondados 6"/>
          <p:cNvSpPr>
            <a:spLocks noChangeArrowheads="1"/>
          </p:cNvSpPr>
          <p:nvPr/>
        </p:nvSpPr>
        <p:spPr bwMode="auto">
          <a:xfrm>
            <a:off x="3059832" y="3572173"/>
            <a:ext cx="3023915" cy="792931"/>
          </a:xfrm>
          <a:prstGeom prst="wedgeRoundRectCallout">
            <a:avLst>
              <a:gd name="adj1" fmla="val -69593"/>
              <a:gd name="adj2" fmla="val -64795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Duplicações ocorrem na importação Lattes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60771" y="1484784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Busca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por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similares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160588"/>
            <a:ext cx="82518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 explicativo retangular com cantos arredondados 6"/>
          <p:cNvSpPr>
            <a:spLocks noChangeArrowheads="1"/>
          </p:cNvSpPr>
          <p:nvPr/>
        </p:nvSpPr>
        <p:spPr bwMode="auto">
          <a:xfrm>
            <a:off x="250825" y="1124744"/>
            <a:ext cx="2809007" cy="1296194"/>
          </a:xfrm>
          <a:prstGeom prst="wedgeRoundRectCallout">
            <a:avLst>
              <a:gd name="adj1" fmla="val -28784"/>
              <a:gd name="adj2" fmla="val 118068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Registro importado do Lattes de forma erronea pela falta de um coautor no CV</a:t>
            </a:r>
          </a:p>
        </p:txBody>
      </p:sp>
      <p:sp>
        <p:nvSpPr>
          <p:cNvPr id="12" name="Texto explicativo retangular com cantos arredondados 6"/>
          <p:cNvSpPr>
            <a:spLocks noChangeArrowheads="1"/>
          </p:cNvSpPr>
          <p:nvPr/>
        </p:nvSpPr>
        <p:spPr bwMode="auto">
          <a:xfrm>
            <a:off x="5219700" y="5732463"/>
            <a:ext cx="3600450" cy="504825"/>
          </a:xfrm>
          <a:prstGeom prst="wedgeRoundRectCallout">
            <a:avLst>
              <a:gd name="adj1" fmla="val -43801"/>
              <a:gd name="adj2" fmla="val -161477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Registro anterior a importação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Memória Científica do INPE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(1/2)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01972" y="1484784"/>
            <a:ext cx="114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Sumário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Histórico</a:t>
            </a:r>
            <a:endParaRPr lang="pt-BR" sz="2000" i="0" dirty="0" smtClean="0">
              <a:solidFill>
                <a:srgbClr val="006FBA"/>
              </a:solidFill>
            </a:endParaRP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Bases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Parque computacional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90478" y="1484784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006FBA"/>
                </a:solidFill>
              </a:rPr>
              <a:t>Serviço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recomendação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9" name="Retângulo 29"/>
          <p:cNvSpPr>
            <a:spLocks noChangeArrowheads="1"/>
          </p:cNvSpPr>
          <p:nvPr/>
        </p:nvSpPr>
        <p:spPr bwMode="auto">
          <a:xfrm>
            <a:off x="3851275" y="2132236"/>
            <a:ext cx="1404938" cy="433387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CrossRef</a:t>
            </a:r>
          </a:p>
        </p:txBody>
      </p:sp>
      <p:sp>
        <p:nvSpPr>
          <p:cNvPr id="10" name="Retângulo 31"/>
          <p:cNvSpPr>
            <a:spLocks noChangeArrowheads="1"/>
          </p:cNvSpPr>
          <p:nvPr/>
        </p:nvSpPr>
        <p:spPr bwMode="auto">
          <a:xfrm>
            <a:off x="3419475" y="2889473"/>
            <a:ext cx="2268538" cy="431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Plataforma Lattes</a:t>
            </a:r>
          </a:p>
        </p:txBody>
      </p:sp>
      <p:sp>
        <p:nvSpPr>
          <p:cNvPr id="11" name="Retângulo 32"/>
          <p:cNvSpPr>
            <a:spLocks noChangeArrowheads="1"/>
          </p:cNvSpPr>
          <p:nvPr/>
        </p:nvSpPr>
        <p:spPr bwMode="auto">
          <a:xfrm>
            <a:off x="3419475" y="3645123"/>
            <a:ext cx="2268538" cy="43180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Plataforma UR</a:t>
            </a:r>
            <a:r>
              <a:rPr lang="en-US" sz="1800">
                <a:solidFill>
                  <a:srgbClr val="0070C0"/>
                </a:solidFill>
              </a:rPr>
              <a:t>Lib</a:t>
            </a:r>
            <a:endParaRPr lang="en-US" sz="1800" i="0">
              <a:solidFill>
                <a:srgbClr val="0070C0"/>
              </a:solidFill>
            </a:endParaRPr>
          </a:p>
        </p:txBody>
      </p:sp>
      <p:cxnSp>
        <p:nvCxnSpPr>
          <p:cNvPr id="12" name="Conector de seta reta 36"/>
          <p:cNvCxnSpPr>
            <a:cxnSpLocks noChangeShapeType="1"/>
          </p:cNvCxnSpPr>
          <p:nvPr/>
        </p:nvCxnSpPr>
        <p:spPr bwMode="auto">
          <a:xfrm rot="5400000">
            <a:off x="4319588" y="2727548"/>
            <a:ext cx="323850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13" name="Conector de seta reta 38"/>
          <p:cNvCxnSpPr>
            <a:cxnSpLocks noChangeShapeType="1"/>
          </p:cNvCxnSpPr>
          <p:nvPr/>
        </p:nvCxnSpPr>
        <p:spPr bwMode="auto">
          <a:xfrm rot="5400000">
            <a:off x="4319588" y="3483198"/>
            <a:ext cx="325438" cy="1587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lg" len="med"/>
            <a:tailEnd type="triangle" w="lg" len="med"/>
          </a:ln>
        </p:spPr>
      </p:cxnSp>
      <p:sp>
        <p:nvSpPr>
          <p:cNvPr id="14" name="Retângulo 39"/>
          <p:cNvSpPr>
            <a:spLocks noChangeArrowheads="1"/>
          </p:cNvSpPr>
          <p:nvPr/>
        </p:nvSpPr>
        <p:spPr bwMode="auto">
          <a:xfrm>
            <a:off x="3419475" y="4365848"/>
            <a:ext cx="2268538" cy="792163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Provedor de Serviço OAI</a:t>
            </a:r>
          </a:p>
        </p:txBody>
      </p:sp>
      <p:cxnSp>
        <p:nvCxnSpPr>
          <p:cNvPr id="15" name="Conector de seta reta 41"/>
          <p:cNvCxnSpPr>
            <a:cxnSpLocks noChangeShapeType="1"/>
          </p:cNvCxnSpPr>
          <p:nvPr/>
        </p:nvCxnSpPr>
        <p:spPr bwMode="auto">
          <a:xfrm rot="5400000">
            <a:off x="4356100" y="4221386"/>
            <a:ext cx="287337" cy="1588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16" name="Conector reto 46"/>
          <p:cNvCxnSpPr>
            <a:cxnSpLocks noChangeShapeType="1"/>
          </p:cNvCxnSpPr>
          <p:nvPr/>
        </p:nvCxnSpPr>
        <p:spPr bwMode="auto">
          <a:xfrm>
            <a:off x="6156176" y="1916832"/>
            <a:ext cx="0" cy="3816424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7" name="Conector de seta reta 48"/>
          <p:cNvCxnSpPr>
            <a:cxnSpLocks noChangeShapeType="1"/>
            <a:stCxn id="11" idx="3"/>
          </p:cNvCxnSpPr>
          <p:nvPr/>
        </p:nvCxnSpPr>
        <p:spPr bwMode="auto">
          <a:xfrm flipV="1">
            <a:off x="5688013" y="3861023"/>
            <a:ext cx="46831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9" name="Retângulo de cantos arredondados 53"/>
          <p:cNvSpPr>
            <a:spLocks noChangeArrowheads="1"/>
          </p:cNvSpPr>
          <p:nvPr/>
        </p:nvSpPr>
        <p:spPr bwMode="auto">
          <a:xfrm>
            <a:off x="6588125" y="4724623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Similares</a:t>
            </a:r>
            <a:endParaRPr lang="en-US" i="0">
              <a:solidFill>
                <a:srgbClr val="003050"/>
              </a:solidFill>
            </a:endParaRPr>
          </a:p>
        </p:txBody>
      </p:sp>
      <p:cxnSp>
        <p:nvCxnSpPr>
          <p:cNvPr id="20" name="Conector reto 54"/>
          <p:cNvCxnSpPr>
            <a:cxnSpLocks noChangeShapeType="1"/>
          </p:cNvCxnSpPr>
          <p:nvPr/>
        </p:nvCxnSpPr>
        <p:spPr bwMode="auto">
          <a:xfrm rot="5400000">
            <a:off x="1079500" y="3753073"/>
            <a:ext cx="381635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1" name="Retângulo de cantos arredondados 55"/>
          <p:cNvSpPr>
            <a:spLocks noChangeArrowheads="1"/>
          </p:cNvSpPr>
          <p:nvPr/>
        </p:nvSpPr>
        <p:spPr bwMode="auto">
          <a:xfrm>
            <a:off x="612775" y="1979836"/>
            <a:ext cx="1906588" cy="4318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Qualis CAPES</a:t>
            </a:r>
            <a:endParaRPr lang="en-US" i="0">
              <a:solidFill>
                <a:srgbClr val="003050"/>
              </a:solidFill>
            </a:endParaRPr>
          </a:p>
        </p:txBody>
      </p:sp>
      <p:cxnSp>
        <p:nvCxnSpPr>
          <p:cNvPr id="22" name="Conector de seta reta 57"/>
          <p:cNvCxnSpPr>
            <a:cxnSpLocks noChangeShapeType="1"/>
            <a:stCxn id="11" idx="1"/>
          </p:cNvCxnSpPr>
          <p:nvPr/>
        </p:nvCxnSpPr>
        <p:spPr bwMode="auto">
          <a:xfrm rot="10800000">
            <a:off x="2987675" y="3861023"/>
            <a:ext cx="431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lg" len="med"/>
            <a:tailEnd/>
          </a:ln>
        </p:spPr>
      </p:cxnSp>
      <p:sp>
        <p:nvSpPr>
          <p:cNvPr id="23" name="Retângulo de cantos arredondados 58"/>
          <p:cNvSpPr>
            <a:spLocks noChangeArrowheads="1"/>
          </p:cNvSpPr>
          <p:nvPr/>
        </p:nvSpPr>
        <p:spPr bwMode="auto">
          <a:xfrm>
            <a:off x="611188" y="2627536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Tabela de ISSN</a:t>
            </a:r>
            <a:endParaRPr lang="en-US" i="0">
              <a:solidFill>
                <a:srgbClr val="003050"/>
              </a:solidFill>
            </a:endParaRPr>
          </a:p>
        </p:txBody>
      </p:sp>
      <p:sp>
        <p:nvSpPr>
          <p:cNvPr id="24" name="Retângulo de cantos arredondados 59"/>
          <p:cNvSpPr>
            <a:spLocks noChangeArrowheads="1"/>
          </p:cNvSpPr>
          <p:nvPr/>
        </p:nvSpPr>
        <p:spPr bwMode="auto">
          <a:xfrm>
            <a:off x="611188" y="3275236"/>
            <a:ext cx="1908175" cy="43338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Tabela de grupo</a:t>
            </a:r>
            <a:endParaRPr lang="en-US" i="0">
              <a:solidFill>
                <a:srgbClr val="003050"/>
              </a:solidFill>
            </a:endParaRPr>
          </a:p>
        </p:txBody>
      </p:sp>
      <p:sp>
        <p:nvSpPr>
          <p:cNvPr id="25" name="Retângulo de cantos arredondados 60"/>
          <p:cNvSpPr>
            <a:spLocks noChangeArrowheads="1"/>
          </p:cNvSpPr>
          <p:nvPr/>
        </p:nvSpPr>
        <p:spPr bwMode="auto">
          <a:xfrm>
            <a:off x="611188" y="3924523"/>
            <a:ext cx="1908175" cy="7191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Política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arquivamento</a:t>
            </a:r>
            <a:endParaRPr lang="en-US" sz="1800" i="0" dirty="0">
              <a:solidFill>
                <a:srgbClr val="003050"/>
              </a:solidFill>
            </a:endParaRPr>
          </a:p>
        </p:txBody>
      </p:sp>
      <p:cxnSp>
        <p:nvCxnSpPr>
          <p:cNvPr id="26" name="Conector de seta reta 63"/>
          <p:cNvCxnSpPr>
            <a:cxnSpLocks noChangeShapeType="1"/>
            <a:stCxn id="21" idx="3"/>
          </p:cNvCxnSpPr>
          <p:nvPr/>
        </p:nvCxnSpPr>
        <p:spPr bwMode="auto">
          <a:xfrm>
            <a:off x="2519363" y="2195736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27" name="Conector de seta reta 65"/>
          <p:cNvCxnSpPr>
            <a:cxnSpLocks noChangeShapeType="1"/>
            <a:stCxn id="23" idx="3"/>
          </p:cNvCxnSpPr>
          <p:nvPr/>
        </p:nvCxnSpPr>
        <p:spPr bwMode="auto">
          <a:xfrm flipV="1">
            <a:off x="2519363" y="2843436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28" name="Conector de seta reta 67"/>
          <p:cNvCxnSpPr>
            <a:cxnSpLocks noChangeShapeType="1"/>
            <a:stCxn id="24" idx="3"/>
          </p:cNvCxnSpPr>
          <p:nvPr/>
        </p:nvCxnSpPr>
        <p:spPr bwMode="auto">
          <a:xfrm flipV="1">
            <a:off x="2519363" y="3492723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29" name="Conector de seta reta 69"/>
          <p:cNvCxnSpPr>
            <a:cxnSpLocks noChangeShapeType="1"/>
            <a:stCxn id="25" idx="3"/>
          </p:cNvCxnSpPr>
          <p:nvPr/>
        </p:nvCxnSpPr>
        <p:spPr bwMode="auto">
          <a:xfrm>
            <a:off x="2519363" y="4283298"/>
            <a:ext cx="468312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triangle" w="lg" len="med"/>
          </a:ln>
        </p:spPr>
      </p:cxnSp>
      <p:cxnSp>
        <p:nvCxnSpPr>
          <p:cNvPr id="30" name="Conector de seta reta 80"/>
          <p:cNvCxnSpPr>
            <a:cxnSpLocks noChangeShapeType="1"/>
          </p:cNvCxnSpPr>
          <p:nvPr/>
        </p:nvCxnSpPr>
        <p:spPr bwMode="auto">
          <a:xfrm rot="10800000">
            <a:off x="6156325" y="3861023"/>
            <a:ext cx="43180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lg" len="med"/>
            <a:tailEnd/>
          </a:ln>
        </p:spPr>
      </p:cxnSp>
      <p:cxnSp>
        <p:nvCxnSpPr>
          <p:cNvPr id="31" name="Conector de seta reta 82"/>
          <p:cNvCxnSpPr>
            <a:cxnSpLocks noChangeShapeType="1"/>
            <a:stCxn id="19" idx="1"/>
          </p:cNvCxnSpPr>
          <p:nvPr/>
        </p:nvCxnSpPr>
        <p:spPr bwMode="auto">
          <a:xfrm rot="10800000">
            <a:off x="6156325" y="4940523"/>
            <a:ext cx="431800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sp>
        <p:nvSpPr>
          <p:cNvPr id="32" name="Retângulo de cantos arredondados 53"/>
          <p:cNvSpPr>
            <a:spLocks noChangeArrowheads="1"/>
          </p:cNvSpPr>
          <p:nvPr/>
        </p:nvSpPr>
        <p:spPr bwMode="auto">
          <a:xfrm>
            <a:off x="6588125" y="2565623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>
                <a:solidFill>
                  <a:srgbClr val="0070C0"/>
                </a:solidFill>
              </a:rPr>
              <a:t>Metadados</a:t>
            </a:r>
          </a:p>
        </p:txBody>
      </p:sp>
      <p:cxnSp>
        <p:nvCxnSpPr>
          <p:cNvPr id="33" name="Conector reto 34"/>
          <p:cNvCxnSpPr>
            <a:cxnSpLocks noChangeShapeType="1"/>
            <a:stCxn id="32" idx="1"/>
          </p:cNvCxnSpPr>
          <p:nvPr/>
        </p:nvCxnSpPr>
        <p:spPr bwMode="auto">
          <a:xfrm rot="10800000">
            <a:off x="6156325" y="2781523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cxnSp>
        <p:nvCxnSpPr>
          <p:cNvPr id="34" name="Conector de seta reta 39"/>
          <p:cNvCxnSpPr>
            <a:cxnSpLocks noChangeShapeType="1"/>
          </p:cNvCxnSpPr>
          <p:nvPr/>
        </p:nvCxnSpPr>
        <p:spPr bwMode="auto">
          <a:xfrm rot="5400000">
            <a:off x="4463257" y="2728342"/>
            <a:ext cx="323850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 type="triangle" w="med" len="med"/>
            <a:tailEnd/>
          </a:ln>
        </p:spPr>
      </p:cxnSp>
      <p:cxnSp>
        <p:nvCxnSpPr>
          <p:cNvPr id="35" name="Conector de seta reta 43"/>
          <p:cNvCxnSpPr>
            <a:cxnSpLocks noChangeShapeType="1"/>
          </p:cNvCxnSpPr>
          <p:nvPr/>
        </p:nvCxnSpPr>
        <p:spPr bwMode="auto">
          <a:xfrm rot="5400000">
            <a:off x="4463257" y="3483992"/>
            <a:ext cx="323850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 type="triangle" w="med" len="med"/>
            <a:tailEnd/>
          </a:ln>
        </p:spPr>
      </p:cxnSp>
      <p:cxnSp>
        <p:nvCxnSpPr>
          <p:cNvPr id="36" name="Conector de seta reta 45"/>
          <p:cNvCxnSpPr>
            <a:cxnSpLocks noChangeShapeType="1"/>
          </p:cNvCxnSpPr>
          <p:nvPr/>
        </p:nvCxnSpPr>
        <p:spPr bwMode="auto">
          <a:xfrm rot="5400000" flipH="1" flipV="1">
            <a:off x="4499769" y="4222180"/>
            <a:ext cx="288925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4643438" y="256562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doi</a:t>
            </a:r>
            <a:endParaRPr lang="pt-BR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643438" y="3310161"/>
            <a:ext cx="4556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cpf</a:t>
            </a:r>
            <a:endParaRPr lang="pt-BR"/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4643438" y="4029298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ibi</a:t>
            </a:r>
            <a:endParaRPr lang="pt-BR"/>
          </a:p>
        </p:txBody>
      </p:sp>
      <p:sp>
        <p:nvSpPr>
          <p:cNvPr id="41" name="Retângulo de cantos arredondados 53"/>
          <p:cNvSpPr>
            <a:spLocks noChangeArrowheads="1"/>
          </p:cNvSpPr>
          <p:nvPr/>
        </p:nvSpPr>
        <p:spPr bwMode="auto">
          <a:xfrm>
            <a:off x="6587977" y="5373464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smtClean="0">
                <a:solidFill>
                  <a:srgbClr val="0070C0"/>
                </a:solidFill>
              </a:rPr>
              <a:t>Mini </a:t>
            </a:r>
            <a:r>
              <a:rPr lang="en-US" sz="1800" i="0" dirty="0" err="1" smtClean="0">
                <a:solidFill>
                  <a:srgbClr val="0070C0"/>
                </a:solidFill>
              </a:rPr>
              <a:t>curriculos</a:t>
            </a:r>
            <a:endParaRPr lang="en-US" i="0" dirty="0">
              <a:solidFill>
                <a:srgbClr val="003050"/>
              </a:solidFill>
            </a:endParaRPr>
          </a:p>
        </p:txBody>
      </p:sp>
      <p:cxnSp>
        <p:nvCxnSpPr>
          <p:cNvPr id="42" name="Conector de seta reta 82"/>
          <p:cNvCxnSpPr>
            <a:cxnSpLocks noChangeShapeType="1"/>
            <a:stCxn id="41" idx="1"/>
          </p:cNvCxnSpPr>
          <p:nvPr/>
        </p:nvCxnSpPr>
        <p:spPr bwMode="auto">
          <a:xfrm rot="10800000">
            <a:off x="6156177" y="5589364"/>
            <a:ext cx="431800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sp>
        <p:nvSpPr>
          <p:cNvPr id="45" name="Retângulo de cantos arredondados 53"/>
          <p:cNvSpPr>
            <a:spLocks noChangeArrowheads="1"/>
          </p:cNvSpPr>
          <p:nvPr/>
        </p:nvSpPr>
        <p:spPr bwMode="auto">
          <a:xfrm>
            <a:off x="6587976" y="1917080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Texto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completo</a:t>
            </a:r>
            <a:endParaRPr lang="en-US" sz="1800" i="0" dirty="0">
              <a:solidFill>
                <a:srgbClr val="0070C0"/>
              </a:solidFill>
            </a:endParaRPr>
          </a:p>
        </p:txBody>
      </p:sp>
      <p:cxnSp>
        <p:nvCxnSpPr>
          <p:cNvPr id="46" name="Conector reto 22"/>
          <p:cNvCxnSpPr>
            <a:cxnSpLocks noChangeShapeType="1"/>
            <a:stCxn id="45" idx="1"/>
          </p:cNvCxnSpPr>
          <p:nvPr/>
        </p:nvCxnSpPr>
        <p:spPr bwMode="auto">
          <a:xfrm rot="10800000">
            <a:off x="6156176" y="2132980"/>
            <a:ext cx="4318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triangle" w="lg" len="med"/>
            <a:tailEnd/>
          </a:ln>
        </p:spPr>
      </p:cxnSp>
      <p:sp>
        <p:nvSpPr>
          <p:cNvPr id="43" name="Retângulo de cantos arredondados 52"/>
          <p:cNvSpPr>
            <a:spLocks noChangeArrowheads="1"/>
          </p:cNvSpPr>
          <p:nvPr/>
        </p:nvSpPr>
        <p:spPr bwMode="auto">
          <a:xfrm>
            <a:off x="6588125" y="3240000"/>
            <a:ext cx="1908175" cy="126047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Tabelas</a:t>
            </a:r>
            <a:r>
              <a:rPr lang="en-US" sz="1800" i="0" dirty="0" smtClean="0">
                <a:solidFill>
                  <a:srgbClr val="0070C0"/>
                </a:solidFill>
              </a:rPr>
              <a:t> e </a:t>
            </a:r>
            <a:r>
              <a:rPr lang="en-US" sz="1800" i="0" dirty="0" err="1" smtClean="0">
                <a:solidFill>
                  <a:srgbClr val="0070C0"/>
                </a:solidFill>
              </a:rPr>
              <a:t>gráficos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sobre</a:t>
            </a:r>
            <a:r>
              <a:rPr lang="en-US" sz="1800" i="0" dirty="0" smtClean="0">
                <a:solidFill>
                  <a:srgbClr val="0070C0"/>
                </a:solidFill>
              </a:rPr>
              <a:t> a </a:t>
            </a:r>
            <a:r>
              <a:rPr lang="en-US" sz="1800" i="0" dirty="0" err="1">
                <a:solidFill>
                  <a:srgbClr val="0070C0"/>
                </a:solidFill>
              </a:rPr>
              <a:t>produção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intelectual</a:t>
            </a:r>
            <a:endParaRPr lang="en-US" i="0" dirty="0">
              <a:solidFill>
                <a:srgbClr val="003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96227" y="1484784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busca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en-US" sz="2000" dirty="0" err="1" smtClean="0">
                <a:solidFill>
                  <a:srgbClr val="006FBA"/>
                </a:solidFill>
              </a:rPr>
              <a:t>Especificidade</a:t>
            </a:r>
            <a:r>
              <a:rPr lang="en-US" sz="2000" i="0" dirty="0" smtClean="0">
                <a:solidFill>
                  <a:srgbClr val="006FBA"/>
                </a:solidFill>
              </a:rPr>
              <a:t>:</a:t>
            </a:r>
            <a:endParaRPr lang="pt-BR" sz="2000" i="0" dirty="0" smtClean="0">
              <a:solidFill>
                <a:srgbClr val="006FBA"/>
              </a:solidFill>
            </a:endParaRPr>
          </a:p>
          <a:p>
            <a:pPr marL="180000"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busca simples e avançada de um mesmo campo de busca</a:t>
            </a:r>
          </a:p>
          <a:p>
            <a:pPr algn="l">
              <a:lnSpc>
                <a:spcPts val="3000"/>
              </a:lnSpc>
            </a:pPr>
            <a:r>
              <a:rPr lang="pt-BR" sz="2000" dirty="0" smtClean="0">
                <a:solidFill>
                  <a:srgbClr val="006FBA"/>
                </a:solidFill>
              </a:rPr>
              <a:t>Exemplos: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929112" y="3501008"/>
            <a:ext cx="5235176" cy="720080"/>
            <a:chOff x="1929112" y="3501008"/>
            <a:chExt cx="5235176" cy="720080"/>
          </a:xfrm>
        </p:grpSpPr>
        <p:pic>
          <p:nvPicPr>
            <p:cNvPr id="2052" name="Picture 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9112" y="3501008"/>
              <a:ext cx="523517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ixaDeTexto 9"/>
            <p:cNvSpPr txBox="1"/>
            <p:nvPr/>
          </p:nvSpPr>
          <p:spPr>
            <a:xfrm>
              <a:off x="1929112" y="3645024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0" dirty="0" err="1" smtClean="0">
                  <a:solidFill>
                    <a:schemeClr val="bg2">
                      <a:lumMod val="75000"/>
                    </a:schemeClr>
                  </a:solidFill>
                </a:rPr>
                <a:t>estatistica</a:t>
              </a:r>
              <a:endParaRPr lang="en-US" sz="2000" i="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929112" y="4365104"/>
            <a:ext cx="5235176" cy="720080"/>
            <a:chOff x="1929112" y="4365104"/>
            <a:chExt cx="5235176" cy="720080"/>
          </a:xfrm>
        </p:grpSpPr>
        <p:pic>
          <p:nvPicPr>
            <p:cNvPr id="11" name="Picture 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9112" y="4365104"/>
              <a:ext cx="523517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aixaDeTexto 11"/>
            <p:cNvSpPr txBox="1"/>
            <p:nvPr/>
          </p:nvSpPr>
          <p:spPr>
            <a:xfrm>
              <a:off x="2001120" y="4509120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0" dirty="0" err="1" smtClean="0">
                  <a:solidFill>
                    <a:schemeClr val="bg2">
                      <a:lumMod val="75000"/>
                    </a:schemeClr>
                  </a:solidFill>
                </a:rPr>
                <a:t>ti</a:t>
              </a:r>
              <a:r>
                <a:rPr lang="en-US" sz="2000" i="0" dirty="0" smtClean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en-US" sz="2000" i="0" dirty="0" err="1" smtClean="0">
                  <a:solidFill>
                    <a:schemeClr val="bg2">
                      <a:lumMod val="75000"/>
                    </a:schemeClr>
                  </a:solidFill>
                </a:rPr>
                <a:t>estatistica</a:t>
              </a:r>
              <a:endParaRPr lang="en-US" sz="2000" i="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929112" y="5229200"/>
            <a:ext cx="5235176" cy="720080"/>
            <a:chOff x="1929112" y="5229200"/>
            <a:chExt cx="5235176" cy="720080"/>
          </a:xfrm>
        </p:grpSpPr>
        <p:pic>
          <p:nvPicPr>
            <p:cNvPr id="13" name="Picture 4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9112" y="5229200"/>
              <a:ext cx="523517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2001120" y="5373216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0" dirty="0" err="1" smtClean="0">
                  <a:solidFill>
                    <a:schemeClr val="bg2">
                      <a:lumMod val="75000"/>
                    </a:schemeClr>
                  </a:solidFill>
                </a:rPr>
                <a:t>ti</a:t>
              </a:r>
              <a:r>
                <a:rPr lang="en-US" sz="2000" i="0" dirty="0" smtClean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en-US" sz="2000" i="0" dirty="0" err="1" smtClean="0">
                  <a:solidFill>
                    <a:schemeClr val="bg2">
                      <a:lumMod val="75000"/>
                    </a:schemeClr>
                  </a:solidFill>
                </a:rPr>
                <a:t>estatistic</a:t>
              </a:r>
              <a:r>
                <a:rPr lang="en-US" sz="2000" i="0" dirty="0" smtClean="0">
                  <a:solidFill>
                    <a:schemeClr val="bg2">
                      <a:lumMod val="75000"/>
                    </a:schemeClr>
                  </a:solidFill>
                </a:rPr>
                <a:t>*</a:t>
              </a:r>
              <a:endParaRPr lang="en-US" sz="2000" i="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42068" y="1484784"/>
            <a:ext cx="44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apóio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direitos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autorais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en-US" sz="2000" dirty="0" err="1" smtClean="0">
                <a:solidFill>
                  <a:srgbClr val="0070C0"/>
                </a:solidFill>
              </a:rPr>
              <a:t>Conceito</a:t>
            </a:r>
            <a:r>
              <a:rPr lang="en-US" sz="2000" dirty="0" smtClean="0">
                <a:solidFill>
                  <a:srgbClr val="0070C0"/>
                </a:solidFill>
              </a:rPr>
              <a:t> de original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</a:p>
          <a:p>
            <a:pPr algn="l"/>
            <a:endParaRPr lang="en-US" sz="2000" i="0" dirty="0" smtClean="0">
              <a:solidFill>
                <a:srgbClr val="0070C0"/>
              </a:solidFill>
            </a:endParaRPr>
          </a:p>
          <a:p>
            <a:pPr algn="l"/>
            <a:r>
              <a:rPr lang="en-US" sz="2000" i="0" dirty="0" err="1" smtClean="0">
                <a:solidFill>
                  <a:srgbClr val="0070C0"/>
                </a:solidFill>
              </a:rPr>
              <a:t>Uma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obra</a:t>
            </a:r>
            <a:r>
              <a:rPr lang="en-US" sz="2000" i="0" dirty="0" smtClean="0">
                <a:solidFill>
                  <a:srgbClr val="0070C0"/>
                </a:solidFill>
              </a:rPr>
              <a:t>, num </a:t>
            </a:r>
            <a:r>
              <a:rPr lang="en-US" sz="2000" i="0" dirty="0" err="1" smtClean="0">
                <a:solidFill>
                  <a:srgbClr val="0070C0"/>
                </a:solidFill>
              </a:rPr>
              <a:t>Arquivo</a:t>
            </a:r>
            <a:r>
              <a:rPr lang="en-US" sz="2000" i="0" dirty="0" smtClean="0">
                <a:solidFill>
                  <a:srgbClr val="0070C0"/>
                </a:solidFill>
              </a:rPr>
              <a:t> digital, é </a:t>
            </a:r>
            <a:r>
              <a:rPr lang="en-US" sz="2000" dirty="0" smtClean="0">
                <a:solidFill>
                  <a:srgbClr val="0070C0"/>
                </a:solidFill>
              </a:rPr>
              <a:t>original</a:t>
            </a:r>
            <a:r>
              <a:rPr lang="en-US" sz="2000" i="0" dirty="0" smtClean="0">
                <a:solidFill>
                  <a:srgbClr val="0070C0"/>
                </a:solidFill>
              </a:rPr>
              <a:t> se era </a:t>
            </a:r>
            <a:r>
              <a:rPr lang="en-US" sz="2000" i="0" dirty="0" err="1" smtClean="0">
                <a:solidFill>
                  <a:srgbClr val="0070C0"/>
                </a:solidFill>
              </a:rPr>
              <a:t>inédita</a:t>
            </a:r>
            <a:r>
              <a:rPr lang="en-US" sz="2000" i="0" dirty="0" smtClean="0">
                <a:solidFill>
                  <a:srgbClr val="0070C0"/>
                </a:solidFill>
              </a:rPr>
              <a:t> no </a:t>
            </a:r>
            <a:r>
              <a:rPr lang="en-US" sz="2000" i="0" dirty="0" err="1" smtClean="0">
                <a:solidFill>
                  <a:srgbClr val="0070C0"/>
                </a:solidFill>
              </a:rPr>
              <a:t>momento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sua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submissão</a:t>
            </a:r>
            <a:r>
              <a:rPr lang="en-US" sz="2000" i="0" dirty="0" smtClean="0">
                <a:solidFill>
                  <a:srgbClr val="0070C0"/>
                </a:solidFill>
              </a:rPr>
              <a:t>/</a:t>
            </a:r>
            <a:r>
              <a:rPr lang="en-US" sz="2000" i="0" dirty="0" err="1" smtClean="0">
                <a:solidFill>
                  <a:srgbClr val="0070C0"/>
                </a:solidFill>
              </a:rPr>
              <a:t>edição</a:t>
            </a:r>
            <a:r>
              <a:rPr lang="en-US" sz="2000" i="0" dirty="0" smtClean="0">
                <a:solidFill>
                  <a:srgbClr val="0070C0"/>
                </a:solidFill>
              </a:rPr>
              <a:t> no </a:t>
            </a:r>
            <a:r>
              <a:rPr lang="en-US" sz="2000" i="0" dirty="0" err="1" smtClean="0">
                <a:solidFill>
                  <a:srgbClr val="0070C0"/>
                </a:solidFill>
              </a:rPr>
              <a:t>Arquivo</a:t>
            </a:r>
            <a:r>
              <a:rPr lang="en-US" sz="2000" i="0" dirty="0" smtClean="0">
                <a:solidFill>
                  <a:srgbClr val="0070C0"/>
                </a:solidFill>
              </a:rPr>
              <a:t>, </a:t>
            </a:r>
            <a:r>
              <a:rPr lang="en-US" sz="2000" i="0" dirty="0" err="1" smtClean="0">
                <a:solidFill>
                  <a:srgbClr val="0070C0"/>
                </a:solidFill>
              </a:rPr>
              <a:t>caso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contrário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não</a:t>
            </a:r>
            <a:r>
              <a:rPr lang="en-US" sz="2000" i="0" dirty="0" smtClean="0">
                <a:solidFill>
                  <a:srgbClr val="0070C0"/>
                </a:solidFill>
              </a:rPr>
              <a:t> é original (</a:t>
            </a:r>
            <a:r>
              <a:rPr lang="en-US" sz="2000" i="0" dirty="0" err="1" smtClean="0">
                <a:solidFill>
                  <a:srgbClr val="0070C0"/>
                </a:solidFill>
              </a:rPr>
              <a:t>pode</a:t>
            </a:r>
            <a:r>
              <a:rPr lang="en-US" sz="2000" i="0" dirty="0" smtClean="0">
                <a:solidFill>
                  <a:srgbClr val="0070C0"/>
                </a:solidFill>
              </a:rPr>
              <a:t> ser </a:t>
            </a:r>
            <a:r>
              <a:rPr lang="en-US" sz="2000" i="0" dirty="0" err="1" smtClean="0">
                <a:solidFill>
                  <a:srgbClr val="0070C0"/>
                </a:solidFill>
              </a:rPr>
              <a:t>uma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cópia</a:t>
            </a:r>
            <a:r>
              <a:rPr lang="en-US" sz="2000" i="0" dirty="0" smtClean="0">
                <a:solidFill>
                  <a:srgbClr val="0070C0"/>
                </a:solidFill>
              </a:rPr>
              <a:t> do original).</a:t>
            </a:r>
          </a:p>
          <a:p>
            <a:pPr algn="l"/>
            <a:endParaRPr lang="en-US" sz="2000" i="0" dirty="0" smtClean="0">
              <a:solidFill>
                <a:srgbClr val="0070C0"/>
              </a:solidFill>
            </a:endParaRPr>
          </a:p>
          <a:p>
            <a:pPr algn="l"/>
            <a:r>
              <a:rPr lang="en-US" sz="2000" i="0" dirty="0" smtClean="0">
                <a:solidFill>
                  <a:srgbClr val="0070C0"/>
                </a:solidFill>
              </a:rPr>
              <a:t>O </a:t>
            </a:r>
            <a:r>
              <a:rPr lang="en-US" sz="2000" i="0" dirty="0" err="1" smtClean="0">
                <a:solidFill>
                  <a:srgbClr val="0070C0"/>
                </a:solidFill>
              </a:rPr>
              <a:t>tratamento</a:t>
            </a:r>
            <a:r>
              <a:rPr lang="en-US" sz="2000" i="0" dirty="0" smtClean="0">
                <a:solidFill>
                  <a:srgbClr val="0070C0"/>
                </a:solidFill>
              </a:rPr>
              <a:t> dos </a:t>
            </a:r>
            <a:r>
              <a:rPr lang="en-US" sz="2000" i="0" dirty="0" err="1" smtClean="0">
                <a:solidFill>
                  <a:srgbClr val="0070C0"/>
                </a:solidFill>
              </a:rPr>
              <a:t>direitos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autorais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vai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depender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desta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dicotomia</a:t>
            </a:r>
            <a:r>
              <a:rPr lang="en-US" sz="2000" i="0" dirty="0" smtClean="0">
                <a:solidFill>
                  <a:srgbClr val="0070C0"/>
                </a:solidFill>
              </a:rPr>
              <a:t>.</a:t>
            </a:r>
          </a:p>
          <a:p>
            <a:pPr algn="l"/>
            <a:endParaRPr lang="en-US" sz="2000" i="0" dirty="0" smtClean="0">
              <a:solidFill>
                <a:srgbClr val="0070C0"/>
              </a:solidFill>
            </a:endParaRPr>
          </a:p>
          <a:p>
            <a:pPr algn="l"/>
            <a:r>
              <a:rPr lang="en-US" sz="2000" i="0" dirty="0" err="1" smtClean="0">
                <a:solidFill>
                  <a:srgbClr val="0070C0"/>
                </a:solidFill>
              </a:rPr>
              <a:t>Dois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tipos</a:t>
            </a:r>
            <a:r>
              <a:rPr lang="en-US" sz="2000" i="0" dirty="0" smtClean="0">
                <a:solidFill>
                  <a:srgbClr val="0070C0"/>
                </a:solidFill>
              </a:rPr>
              <a:t> de </a:t>
            </a:r>
            <a:r>
              <a:rPr lang="en-US" sz="2000" i="0" dirty="0" err="1" smtClean="0">
                <a:solidFill>
                  <a:srgbClr val="0070C0"/>
                </a:solidFill>
              </a:rPr>
              <a:t>acordo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devem</a:t>
            </a:r>
            <a:r>
              <a:rPr lang="en-US" sz="2000" i="0" dirty="0" smtClean="0">
                <a:solidFill>
                  <a:srgbClr val="0070C0"/>
                </a:solidFill>
              </a:rPr>
              <a:t> ser </a:t>
            </a:r>
            <a:r>
              <a:rPr lang="en-US" sz="2000" i="0" dirty="0" err="1" smtClean="0">
                <a:solidFill>
                  <a:srgbClr val="0070C0"/>
                </a:solidFill>
              </a:rPr>
              <a:t>estabelecidos</a:t>
            </a:r>
            <a:r>
              <a:rPr lang="en-US" sz="2000" i="0" dirty="0" smtClean="0">
                <a:solidFill>
                  <a:srgbClr val="0070C0"/>
                </a:solidFill>
              </a:rPr>
              <a:t>: um </a:t>
            </a:r>
            <a:r>
              <a:rPr lang="en-US" sz="2000" i="0" dirty="0" err="1" smtClean="0">
                <a:solidFill>
                  <a:srgbClr val="0070C0"/>
                </a:solidFill>
              </a:rPr>
              <a:t>na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submissão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obra</a:t>
            </a:r>
            <a:r>
              <a:rPr lang="en-US" sz="2000" i="0" dirty="0" smtClean="0">
                <a:solidFill>
                  <a:srgbClr val="0070C0"/>
                </a:solidFill>
              </a:rPr>
              <a:t> e </a:t>
            </a:r>
            <a:r>
              <a:rPr lang="en-US" sz="2000" i="0" dirty="0" err="1" smtClean="0">
                <a:solidFill>
                  <a:srgbClr val="0070C0"/>
                </a:solidFill>
              </a:rPr>
              <a:t>outro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na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sua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disponibilização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na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Web</a:t>
            </a:r>
            <a:r>
              <a:rPr lang="en-US" sz="2000" i="0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42068" y="1484784"/>
            <a:ext cx="44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apóio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direitos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autorais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en-US" sz="2000" dirty="0" err="1" smtClean="0">
                <a:solidFill>
                  <a:srgbClr val="0070C0"/>
                </a:solidFill>
              </a:rPr>
              <a:t>Exemplo</a:t>
            </a:r>
            <a:r>
              <a:rPr lang="en-US" sz="2000" dirty="0" smtClean="0">
                <a:solidFill>
                  <a:srgbClr val="0070C0"/>
                </a:solidFill>
              </a:rPr>
              <a:t> de </a:t>
            </a:r>
            <a:r>
              <a:rPr lang="en-US" sz="2000" dirty="0" err="1" smtClean="0">
                <a:solidFill>
                  <a:srgbClr val="0070C0"/>
                </a:solidFill>
              </a:rPr>
              <a:t>obra</a:t>
            </a:r>
            <a:r>
              <a:rPr lang="en-US" sz="2000" dirty="0" smtClean="0">
                <a:solidFill>
                  <a:srgbClr val="0070C0"/>
                </a:solidFill>
              </a:rPr>
              <a:t> original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80000" algn="l"/>
            <a:endParaRPr lang="pt-BR" sz="2000" i="0" dirty="0" smtClean="0">
              <a:solidFill>
                <a:srgbClr val="006FBA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68" y="2731378"/>
            <a:ext cx="8031480" cy="14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4644008" y="1939290"/>
            <a:ext cx="4032448" cy="720080"/>
          </a:xfrm>
          <a:prstGeom prst="wedgeRoundRectCallout">
            <a:avLst>
              <a:gd name="adj1" fmla="val -78027"/>
              <a:gd name="adj2" fmla="val 63614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Exemplo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>
                <a:solidFill>
                  <a:srgbClr val="0070C0"/>
                </a:solidFill>
              </a:rPr>
              <a:t>de </a:t>
            </a:r>
            <a:r>
              <a:rPr lang="en-US" sz="1800" i="0" dirty="0" err="1" smtClean="0">
                <a:solidFill>
                  <a:srgbClr val="0070C0"/>
                </a:solidFill>
              </a:rPr>
              <a:t>uma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tese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defendida</a:t>
            </a:r>
            <a:r>
              <a:rPr lang="en-US" sz="1800" i="0" dirty="0" smtClean="0">
                <a:solidFill>
                  <a:srgbClr val="0070C0"/>
                </a:solidFill>
              </a:rPr>
              <a:t> no  INPE e </a:t>
            </a:r>
            <a:r>
              <a:rPr lang="en-US" sz="1800" i="0" dirty="0" err="1" smtClean="0">
                <a:solidFill>
                  <a:srgbClr val="0070C0"/>
                </a:solidFill>
              </a:rPr>
              <a:t>disponibilizada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pelo</a:t>
            </a:r>
            <a:r>
              <a:rPr lang="en-US" sz="1800" i="0" dirty="0" smtClean="0">
                <a:solidFill>
                  <a:srgbClr val="0070C0"/>
                </a:solidFill>
              </a:rPr>
              <a:t> INPE</a:t>
            </a:r>
            <a:endParaRPr lang="pt-BR" sz="1800" i="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00" y="4617109"/>
            <a:ext cx="7226618" cy="162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2555776" y="4157464"/>
            <a:ext cx="6264696" cy="423664"/>
          </a:xfrm>
          <a:prstGeom prst="wedgeRoundRectCallout">
            <a:avLst>
              <a:gd name="adj1" fmla="val -25022"/>
              <a:gd name="adj2" fmla="val 81539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Cabeçalho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página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acesso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disponibilizada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pelo</a:t>
            </a:r>
            <a:r>
              <a:rPr lang="en-US" sz="1800" i="0" dirty="0" smtClean="0">
                <a:solidFill>
                  <a:srgbClr val="0070C0"/>
                </a:solidFill>
              </a:rPr>
              <a:t> INPE</a:t>
            </a:r>
            <a:endParaRPr lang="pt-BR" sz="18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42068" y="1484784"/>
            <a:ext cx="44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apóio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direitos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autorais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en-US" sz="2000" dirty="0" err="1" smtClean="0">
                <a:solidFill>
                  <a:srgbClr val="0070C0"/>
                </a:solidFill>
              </a:rPr>
              <a:t>Exemplo</a:t>
            </a:r>
            <a:r>
              <a:rPr lang="en-US" sz="2000" dirty="0" smtClean="0">
                <a:solidFill>
                  <a:srgbClr val="0070C0"/>
                </a:solidFill>
              </a:rPr>
              <a:t> de </a:t>
            </a:r>
            <a:r>
              <a:rPr lang="en-US" sz="2000" dirty="0" err="1" smtClean="0">
                <a:solidFill>
                  <a:srgbClr val="0070C0"/>
                </a:solidFill>
              </a:rPr>
              <a:t>obra</a:t>
            </a:r>
            <a:r>
              <a:rPr lang="en-US" sz="2000" dirty="0" smtClean="0">
                <a:solidFill>
                  <a:srgbClr val="0070C0"/>
                </a:solidFill>
              </a:rPr>
              <a:t> original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80000" algn="l"/>
            <a:endParaRPr lang="pt-BR" sz="2000" i="0" dirty="0" smtClean="0">
              <a:solidFill>
                <a:srgbClr val="006FBA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40" y="4304713"/>
            <a:ext cx="8599921" cy="13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5004048" y="2276872"/>
            <a:ext cx="3456384" cy="1584176"/>
          </a:xfrm>
          <a:prstGeom prst="wedgeRoundRectCallout">
            <a:avLst>
              <a:gd name="adj1" fmla="val -73251"/>
              <a:gd name="adj2" fmla="val 137012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smtClean="0">
                <a:solidFill>
                  <a:srgbClr val="0070C0"/>
                </a:solidFill>
              </a:rPr>
              <a:t>O </a:t>
            </a:r>
            <a:r>
              <a:rPr lang="en-US" sz="1800" i="0" dirty="0" err="1" smtClean="0">
                <a:solidFill>
                  <a:srgbClr val="0070C0"/>
                </a:solidFill>
              </a:rPr>
              <a:t>acordo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submissão</a:t>
            </a:r>
            <a:r>
              <a:rPr lang="en-US" sz="1800" i="0" dirty="0" smtClean="0">
                <a:solidFill>
                  <a:srgbClr val="0070C0"/>
                </a:solidFill>
              </a:rPr>
              <a:t> (</a:t>
            </a:r>
            <a:r>
              <a:rPr lang="en-US" sz="1800" i="0" dirty="0" err="1" smtClean="0">
                <a:solidFill>
                  <a:srgbClr val="0070C0"/>
                </a:solidFill>
              </a:rPr>
              <a:t>autorização</a:t>
            </a:r>
            <a:r>
              <a:rPr lang="en-US" sz="1800" i="0" dirty="0" smtClean="0">
                <a:solidFill>
                  <a:srgbClr val="0070C0"/>
                </a:solidFill>
              </a:rPr>
              <a:t> do </a:t>
            </a:r>
            <a:r>
              <a:rPr lang="en-US" sz="1800" i="0" dirty="0" err="1" smtClean="0">
                <a:solidFill>
                  <a:srgbClr val="0070C0"/>
                </a:solidFill>
              </a:rPr>
              <a:t>autor</a:t>
            </a:r>
            <a:r>
              <a:rPr lang="en-US" sz="1800" i="0" dirty="0" smtClean="0">
                <a:solidFill>
                  <a:srgbClr val="0070C0"/>
                </a:solidFill>
              </a:rPr>
              <a:t>) </a:t>
            </a:r>
            <a:r>
              <a:rPr lang="en-US" sz="1800" i="0" dirty="0" err="1" smtClean="0">
                <a:solidFill>
                  <a:srgbClr val="0070C0"/>
                </a:solidFill>
              </a:rPr>
              <a:t>está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preservado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na</a:t>
            </a:r>
            <a:r>
              <a:rPr lang="en-US" sz="1800" i="0" dirty="0" smtClean="0">
                <a:solidFill>
                  <a:srgbClr val="0070C0"/>
                </a:solidFill>
              </a:rPr>
              <a:t> pasta agreement do </a:t>
            </a:r>
            <a:r>
              <a:rPr lang="en-US" sz="1800" i="0" dirty="0" err="1" smtClean="0">
                <a:solidFill>
                  <a:srgbClr val="0070C0"/>
                </a:solidFill>
              </a:rPr>
              <a:t>repositório</a:t>
            </a:r>
            <a:r>
              <a:rPr lang="en-US" sz="1800" i="0" dirty="0" smtClean="0">
                <a:solidFill>
                  <a:srgbClr val="0070C0"/>
                </a:solidFill>
              </a:rPr>
              <a:t> e </a:t>
            </a:r>
            <a:r>
              <a:rPr lang="en-US" sz="1800" i="0" dirty="0" err="1" smtClean="0">
                <a:solidFill>
                  <a:srgbClr val="0070C0"/>
                </a:solidFill>
              </a:rPr>
              <a:t>seu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acesso</a:t>
            </a:r>
            <a:r>
              <a:rPr lang="en-US" sz="1800" i="0" dirty="0" smtClean="0">
                <a:solidFill>
                  <a:srgbClr val="0070C0"/>
                </a:solidFill>
              </a:rPr>
              <a:t> é </a:t>
            </a:r>
            <a:r>
              <a:rPr lang="en-US" sz="1800" i="0" dirty="0" err="1" smtClean="0">
                <a:solidFill>
                  <a:srgbClr val="0070C0"/>
                </a:solidFill>
              </a:rPr>
              <a:t>restrito</a:t>
            </a:r>
            <a:endParaRPr lang="en-US" sz="1800" i="0" dirty="0" smtClean="0">
              <a:solidFill>
                <a:srgbClr val="0070C0"/>
              </a:solidFill>
            </a:endParaRPr>
          </a:p>
          <a:p>
            <a:endParaRPr lang="pt-BR" sz="18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42068" y="1484784"/>
            <a:ext cx="44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apóio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direitos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autorais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en-US" sz="2000" dirty="0" err="1" smtClean="0">
                <a:solidFill>
                  <a:srgbClr val="0070C0"/>
                </a:solidFill>
              </a:rPr>
              <a:t>Exemplo</a:t>
            </a:r>
            <a:r>
              <a:rPr lang="en-US" sz="2000" dirty="0" smtClean="0">
                <a:solidFill>
                  <a:srgbClr val="0070C0"/>
                </a:solidFill>
              </a:rPr>
              <a:t> de </a:t>
            </a:r>
            <a:r>
              <a:rPr lang="en-US" sz="2000" dirty="0" err="1" smtClean="0">
                <a:solidFill>
                  <a:srgbClr val="0070C0"/>
                </a:solidFill>
              </a:rPr>
              <a:t>obra</a:t>
            </a:r>
            <a:r>
              <a:rPr lang="en-US" sz="2000" dirty="0" smtClean="0">
                <a:solidFill>
                  <a:srgbClr val="0070C0"/>
                </a:solidFill>
              </a:rPr>
              <a:t> original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80000" algn="l"/>
            <a:endParaRPr lang="pt-BR" sz="2000" i="0" dirty="0" smtClean="0">
              <a:solidFill>
                <a:srgbClr val="006FBA"/>
              </a:solidFill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" y="2924944"/>
            <a:ext cx="8015288" cy="11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4211960" y="2060848"/>
            <a:ext cx="4392488" cy="720080"/>
          </a:xfrm>
          <a:prstGeom prst="wedgeRoundRectCallout">
            <a:avLst>
              <a:gd name="adj1" fmla="val -81864"/>
              <a:gd name="adj2" fmla="val 75543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Exemplo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>
                <a:solidFill>
                  <a:srgbClr val="0070C0"/>
                </a:solidFill>
              </a:rPr>
              <a:t>de </a:t>
            </a:r>
            <a:r>
              <a:rPr lang="en-US" sz="1800" i="0" dirty="0" err="1" smtClean="0">
                <a:solidFill>
                  <a:srgbClr val="0070C0"/>
                </a:solidFill>
              </a:rPr>
              <a:t>uma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monografia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editada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pelo</a:t>
            </a:r>
            <a:r>
              <a:rPr lang="en-US" sz="1800" i="0" dirty="0" smtClean="0">
                <a:solidFill>
                  <a:srgbClr val="0070C0"/>
                </a:solidFill>
              </a:rPr>
              <a:t> INPE e </a:t>
            </a:r>
            <a:r>
              <a:rPr lang="en-US" sz="1800" i="0" dirty="0" err="1" smtClean="0">
                <a:solidFill>
                  <a:srgbClr val="0070C0"/>
                </a:solidFill>
              </a:rPr>
              <a:t>disponibilizada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pelo</a:t>
            </a:r>
            <a:r>
              <a:rPr lang="en-US" sz="1800" i="0" dirty="0" smtClean="0">
                <a:solidFill>
                  <a:srgbClr val="0070C0"/>
                </a:solidFill>
              </a:rPr>
              <a:t> INPE </a:t>
            </a:r>
            <a:endParaRPr lang="pt-BR" sz="1800" i="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00" y="4401085"/>
            <a:ext cx="7920990" cy="162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987824" y="3869432"/>
            <a:ext cx="5400600" cy="423664"/>
          </a:xfrm>
          <a:prstGeom prst="wedgeRoundRectCallout">
            <a:avLst>
              <a:gd name="adj1" fmla="val -63207"/>
              <a:gd name="adj2" fmla="val 285379"/>
              <a:gd name="adj3" fmla="val 16667"/>
            </a:avLst>
          </a:prstGeom>
          <a:solidFill>
            <a:srgbClr val="FFCC66">
              <a:alpha val="61000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Licença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uso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escolhida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pelo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autor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na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submissão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endParaRPr lang="pt-BR" sz="18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42068" y="1484784"/>
            <a:ext cx="44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apóio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direitos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autorais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en-US" sz="2000" dirty="0" err="1" smtClean="0">
                <a:solidFill>
                  <a:srgbClr val="0070C0"/>
                </a:solidFill>
              </a:rPr>
              <a:t>Exemplo</a:t>
            </a:r>
            <a:r>
              <a:rPr lang="en-US" sz="2000" dirty="0" smtClean="0">
                <a:solidFill>
                  <a:srgbClr val="0070C0"/>
                </a:solidFill>
              </a:rPr>
              <a:t> de </a:t>
            </a:r>
            <a:r>
              <a:rPr lang="en-US" sz="2000" dirty="0" err="1" smtClean="0">
                <a:solidFill>
                  <a:srgbClr val="0070C0"/>
                </a:solidFill>
              </a:rPr>
              <a:t>obra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não</a:t>
            </a:r>
            <a:r>
              <a:rPr lang="en-US" sz="2000" dirty="0" smtClean="0">
                <a:solidFill>
                  <a:srgbClr val="0070C0"/>
                </a:solidFill>
              </a:rPr>
              <a:t> original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80000" algn="l"/>
            <a:endParaRPr lang="pt-BR" sz="2000" i="0" dirty="0" smtClean="0">
              <a:solidFill>
                <a:srgbClr val="006FBA"/>
              </a:solidFill>
            </a:endParaRPr>
          </a:p>
        </p:txBody>
      </p:sp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53" y="2708920"/>
            <a:ext cx="8413495" cy="12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6635115" cy="173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627784" y="3717032"/>
            <a:ext cx="3528392" cy="423664"/>
          </a:xfrm>
          <a:prstGeom prst="wedgeRoundRectCallout">
            <a:avLst>
              <a:gd name="adj1" fmla="val -81892"/>
              <a:gd name="adj2" fmla="val 420274"/>
              <a:gd name="adj3" fmla="val 16667"/>
            </a:avLst>
          </a:prstGeom>
          <a:solidFill>
            <a:srgbClr val="FFCC66">
              <a:alpha val="67000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Cópia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autorizada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pelo</a:t>
            </a:r>
            <a:r>
              <a:rPr lang="en-US" sz="1800" i="0" dirty="0" smtClean="0">
                <a:solidFill>
                  <a:srgbClr val="0070C0"/>
                </a:solidFill>
              </a:rPr>
              <a:t> CCSDS</a:t>
            </a:r>
            <a:endParaRPr lang="pt-BR" sz="1800" i="0" dirty="0">
              <a:solidFill>
                <a:srgbClr val="0070C0"/>
              </a:solidFill>
            </a:endParaRP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4788024" y="1916832"/>
            <a:ext cx="3888432" cy="720080"/>
          </a:xfrm>
          <a:prstGeom prst="wedgeRoundRectCallout">
            <a:avLst>
              <a:gd name="adj1" fmla="val -35626"/>
              <a:gd name="adj2" fmla="val 83267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Exemplo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>
                <a:solidFill>
                  <a:srgbClr val="0070C0"/>
                </a:solidFill>
              </a:rPr>
              <a:t>de </a:t>
            </a:r>
            <a:r>
              <a:rPr lang="en-US" sz="1800" i="0" dirty="0" smtClean="0">
                <a:solidFill>
                  <a:srgbClr val="0070C0"/>
                </a:solidFill>
              </a:rPr>
              <a:t>um </a:t>
            </a:r>
            <a:r>
              <a:rPr lang="en-US" sz="1800" i="0" dirty="0" err="1" smtClean="0">
                <a:solidFill>
                  <a:srgbClr val="0070C0"/>
                </a:solidFill>
              </a:rPr>
              <a:t>relatório</a:t>
            </a:r>
            <a:r>
              <a:rPr lang="en-US" sz="1800" i="0" dirty="0" smtClean="0">
                <a:solidFill>
                  <a:srgbClr val="0070C0"/>
                </a:solidFill>
              </a:rPr>
              <a:t> CCSDS com </a:t>
            </a:r>
            <a:r>
              <a:rPr lang="en-US" sz="1800" i="0" dirty="0" err="1" smtClean="0">
                <a:solidFill>
                  <a:srgbClr val="0070C0"/>
                </a:solidFill>
              </a:rPr>
              <a:t>cópia</a:t>
            </a:r>
            <a:r>
              <a:rPr lang="en-US" sz="1800" i="0" dirty="0" smtClean="0">
                <a:solidFill>
                  <a:srgbClr val="0070C0"/>
                </a:solidFill>
              </a:rPr>
              <a:t> no INPE</a:t>
            </a:r>
            <a:endParaRPr lang="pt-BR" sz="1800" i="0" dirty="0">
              <a:solidFill>
                <a:srgbClr val="0070C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78707" y="5930116"/>
            <a:ext cx="698658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0" dirty="0">
                <a:solidFill>
                  <a:srgbClr val="0070C0"/>
                </a:solidFill>
              </a:rPr>
              <a:t>CCSDS = </a:t>
            </a:r>
            <a:r>
              <a:rPr lang="en-US" sz="1400" dirty="0">
                <a:solidFill>
                  <a:srgbClr val="0070C0"/>
                </a:solidFill>
              </a:rPr>
              <a:t>Consultative Committee for Space Data Systems</a:t>
            </a:r>
          </a:p>
          <a:p>
            <a:pPr>
              <a:defRPr/>
            </a:pPr>
            <a:r>
              <a:rPr lang="en-US" sz="1400" i="0" dirty="0">
                <a:solidFill>
                  <a:srgbClr val="0070C0"/>
                </a:solidFill>
              </a:rPr>
              <a:t>(</a:t>
            </a:r>
            <a:r>
              <a:rPr lang="pt-PT" sz="1400" i="0" dirty="0">
                <a:solidFill>
                  <a:srgbClr val="0070C0"/>
                </a:solidFill>
              </a:rPr>
              <a:t>Comitê Consultivo para </a:t>
            </a:r>
            <a:r>
              <a:rPr lang="en-US" sz="1400" i="0" dirty="0" err="1">
                <a:solidFill>
                  <a:srgbClr val="0070C0"/>
                </a:solidFill>
              </a:rPr>
              <a:t>Sistemas</a:t>
            </a:r>
            <a:r>
              <a:rPr lang="en-US" sz="1400" i="0" dirty="0">
                <a:solidFill>
                  <a:srgbClr val="0070C0"/>
                </a:solidFill>
              </a:rPr>
              <a:t> </a:t>
            </a:r>
            <a:r>
              <a:rPr lang="en-US" sz="1400" i="0" dirty="0" err="1">
                <a:solidFill>
                  <a:srgbClr val="0070C0"/>
                </a:solidFill>
              </a:rPr>
              <a:t>Espaciais</a:t>
            </a:r>
            <a:r>
              <a:rPr lang="en-US" sz="1400" i="0" dirty="0">
                <a:solidFill>
                  <a:srgbClr val="0070C0"/>
                </a:solidFill>
              </a:rPr>
              <a:t> de Dados)</a:t>
            </a:r>
          </a:p>
        </p:txBody>
      </p:sp>
      <p:pic>
        <p:nvPicPr>
          <p:cNvPr id="13" name="Picture 3" descr="C:\tmp\externalLink.pn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276872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42068" y="1484784"/>
            <a:ext cx="44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apóio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direitos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autorais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en-US" sz="2000" dirty="0" err="1" smtClean="0">
                <a:solidFill>
                  <a:srgbClr val="0070C0"/>
                </a:solidFill>
              </a:rPr>
              <a:t>Exemplo</a:t>
            </a:r>
            <a:r>
              <a:rPr lang="en-US" sz="2000" dirty="0" smtClean="0">
                <a:solidFill>
                  <a:srgbClr val="0070C0"/>
                </a:solidFill>
              </a:rPr>
              <a:t> de </a:t>
            </a:r>
            <a:r>
              <a:rPr lang="en-US" sz="2000" dirty="0" err="1" smtClean="0">
                <a:solidFill>
                  <a:srgbClr val="0070C0"/>
                </a:solidFill>
              </a:rPr>
              <a:t>obra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não</a:t>
            </a:r>
            <a:r>
              <a:rPr lang="en-US" sz="2000" dirty="0" smtClean="0">
                <a:solidFill>
                  <a:srgbClr val="0070C0"/>
                </a:solidFill>
              </a:rPr>
              <a:t> original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80000" algn="l"/>
            <a:endParaRPr lang="pt-BR" sz="2000" i="0" dirty="0" smtClean="0">
              <a:solidFill>
                <a:srgbClr val="006FBA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32" y="3068960"/>
            <a:ext cx="8256737" cy="11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9" y="4560530"/>
            <a:ext cx="7123748" cy="17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4788024" y="1916832"/>
            <a:ext cx="3888432" cy="1008112"/>
          </a:xfrm>
          <a:prstGeom prst="wedgeRoundRectCallout">
            <a:avLst>
              <a:gd name="adj1" fmla="val -48037"/>
              <a:gd name="adj2" fmla="val 95613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Exemplo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>
                <a:solidFill>
                  <a:srgbClr val="0070C0"/>
                </a:solidFill>
              </a:rPr>
              <a:t>de </a:t>
            </a:r>
            <a:r>
              <a:rPr lang="en-US" sz="1800" i="0" dirty="0" smtClean="0">
                <a:solidFill>
                  <a:srgbClr val="0070C0"/>
                </a:solidFill>
              </a:rPr>
              <a:t>um </a:t>
            </a:r>
            <a:r>
              <a:rPr lang="en-US" sz="1800" i="0" dirty="0" err="1" smtClean="0">
                <a:solidFill>
                  <a:srgbClr val="0070C0"/>
                </a:solidFill>
              </a:rPr>
              <a:t>artigo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publicado</a:t>
            </a:r>
            <a:r>
              <a:rPr lang="en-US" sz="1800" i="0" dirty="0" smtClean="0">
                <a:solidFill>
                  <a:srgbClr val="0070C0"/>
                </a:solidFill>
              </a:rPr>
              <a:t> no </a:t>
            </a:r>
            <a:r>
              <a:rPr lang="en-US" sz="1800" dirty="0" err="1" smtClean="0">
                <a:solidFill>
                  <a:srgbClr val="0070C0"/>
                </a:solidFill>
              </a:rPr>
              <a:t>Annales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Geophysicae</a:t>
            </a:r>
            <a:r>
              <a:rPr lang="en-US" sz="1800" i="0" dirty="0" smtClean="0">
                <a:solidFill>
                  <a:srgbClr val="0070C0"/>
                </a:solidFill>
              </a:rPr>
              <a:t> com </a:t>
            </a:r>
            <a:r>
              <a:rPr lang="en-US" sz="1800" i="0" dirty="0" err="1" smtClean="0">
                <a:solidFill>
                  <a:srgbClr val="0070C0"/>
                </a:solidFill>
              </a:rPr>
              <a:t>cópia</a:t>
            </a:r>
            <a:r>
              <a:rPr lang="en-US" sz="1800" i="0" dirty="0" smtClean="0">
                <a:solidFill>
                  <a:srgbClr val="0070C0"/>
                </a:solidFill>
              </a:rPr>
              <a:t> no INPE do PDF do editor</a:t>
            </a:r>
            <a:endParaRPr lang="pt-BR" sz="1800" i="0" dirty="0">
              <a:solidFill>
                <a:srgbClr val="0070C0"/>
              </a:solidFill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555776" y="4077072"/>
            <a:ext cx="6264696" cy="423664"/>
          </a:xfrm>
          <a:prstGeom prst="wedgeRoundRectCallout">
            <a:avLst>
              <a:gd name="adj1" fmla="val -25022"/>
              <a:gd name="adj2" fmla="val 81539"/>
              <a:gd name="adj3" fmla="val 16667"/>
            </a:avLst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Cabeçalho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página</a:t>
            </a:r>
            <a:r>
              <a:rPr lang="en-US" sz="1800" i="0" dirty="0" smtClean="0">
                <a:solidFill>
                  <a:srgbClr val="0070C0"/>
                </a:solidFill>
              </a:rPr>
              <a:t> de </a:t>
            </a:r>
            <a:r>
              <a:rPr lang="en-US" sz="1800" i="0" dirty="0" err="1" smtClean="0">
                <a:solidFill>
                  <a:srgbClr val="0070C0"/>
                </a:solidFill>
              </a:rPr>
              <a:t>acesso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disponibilizada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pelo</a:t>
            </a:r>
            <a:r>
              <a:rPr lang="en-US" sz="1800" i="0" dirty="0" smtClean="0">
                <a:solidFill>
                  <a:srgbClr val="0070C0"/>
                </a:solidFill>
              </a:rPr>
              <a:t> INPE</a:t>
            </a:r>
            <a:endParaRPr lang="pt-BR" sz="18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42068" y="1484784"/>
            <a:ext cx="44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Serviço</a:t>
            </a:r>
            <a:r>
              <a:rPr lang="en-US" sz="2000" dirty="0" smtClean="0">
                <a:solidFill>
                  <a:srgbClr val="006FBA"/>
                </a:solidFill>
              </a:rPr>
              <a:t> de </a:t>
            </a:r>
            <a:r>
              <a:rPr lang="en-US" sz="2000" dirty="0" err="1" smtClean="0">
                <a:solidFill>
                  <a:srgbClr val="006FBA"/>
                </a:solidFill>
              </a:rPr>
              <a:t>apóio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direitos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autorais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en-US" sz="2000" dirty="0" err="1" smtClean="0">
                <a:solidFill>
                  <a:srgbClr val="0070C0"/>
                </a:solidFill>
              </a:rPr>
              <a:t>Especificidade</a:t>
            </a:r>
            <a:r>
              <a:rPr lang="en-US" sz="2000" i="0" dirty="0" smtClean="0">
                <a:solidFill>
                  <a:srgbClr val="0070C0"/>
                </a:solidFill>
              </a:rPr>
              <a:t>:</a:t>
            </a:r>
          </a:p>
          <a:p>
            <a:pPr algn="l"/>
            <a:endParaRPr lang="en-US" sz="2000" i="0" dirty="0" smtClean="0">
              <a:solidFill>
                <a:srgbClr val="0070C0"/>
              </a:solidFill>
            </a:endParaRPr>
          </a:p>
          <a:p>
            <a:pPr marL="180000" algn="l"/>
            <a:r>
              <a:rPr lang="en-US" sz="2000" i="0" dirty="0" smtClean="0">
                <a:solidFill>
                  <a:srgbClr val="0070C0"/>
                </a:solidFill>
              </a:rPr>
              <a:t>no </a:t>
            </a:r>
            <a:r>
              <a:rPr lang="en-US" sz="2000" i="0" dirty="0" err="1" smtClean="0">
                <a:solidFill>
                  <a:srgbClr val="0070C0"/>
                </a:solidFill>
              </a:rPr>
              <a:t>momento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solicitação</a:t>
            </a:r>
            <a:r>
              <a:rPr lang="en-US" sz="2000" i="0" dirty="0" smtClean="0">
                <a:solidFill>
                  <a:srgbClr val="0070C0"/>
                </a:solidFill>
              </a:rPr>
              <a:t> de </a:t>
            </a:r>
            <a:r>
              <a:rPr lang="en-US" sz="2000" i="0" dirty="0" err="1" smtClean="0">
                <a:solidFill>
                  <a:srgbClr val="0070C0"/>
                </a:solidFill>
              </a:rPr>
              <a:t>acesso</a:t>
            </a:r>
            <a:r>
              <a:rPr lang="en-US" sz="2000" i="0" dirty="0" smtClean="0">
                <a:solidFill>
                  <a:srgbClr val="0070C0"/>
                </a:solidFill>
              </a:rPr>
              <a:t> a um </a:t>
            </a:r>
            <a:r>
              <a:rPr lang="en-US" sz="2000" i="0" dirty="0" err="1" smtClean="0">
                <a:solidFill>
                  <a:srgbClr val="0070C0"/>
                </a:solidFill>
              </a:rPr>
              <a:t>artigo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em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revista</a:t>
            </a:r>
            <a:r>
              <a:rPr lang="en-US" sz="2000" i="0" dirty="0" smtClean="0">
                <a:solidFill>
                  <a:srgbClr val="0070C0"/>
                </a:solidFill>
              </a:rPr>
              <a:t>, a </a:t>
            </a:r>
            <a:r>
              <a:rPr lang="en-US" sz="2000" i="0" dirty="0" err="1" smtClean="0">
                <a:solidFill>
                  <a:srgbClr val="0070C0"/>
                </a:solidFill>
              </a:rPr>
              <a:t>política</a:t>
            </a:r>
            <a:r>
              <a:rPr lang="en-US" sz="2000" i="0" dirty="0" smtClean="0">
                <a:solidFill>
                  <a:srgbClr val="0070C0"/>
                </a:solidFill>
              </a:rPr>
              <a:t> de auto-</a:t>
            </a:r>
            <a:r>
              <a:rPr lang="en-US" sz="2000" i="0" dirty="0" err="1" smtClean="0">
                <a:solidFill>
                  <a:srgbClr val="0070C0"/>
                </a:solidFill>
              </a:rPr>
              <a:t>arquivamento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da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revista</a:t>
            </a:r>
            <a:r>
              <a:rPr lang="en-US" sz="2000" i="0" dirty="0" smtClean="0">
                <a:solidFill>
                  <a:srgbClr val="0070C0"/>
                </a:solidFill>
              </a:rPr>
              <a:t> é </a:t>
            </a:r>
            <a:r>
              <a:rPr lang="en-US" sz="2000" i="0" dirty="0" err="1" smtClean="0">
                <a:solidFill>
                  <a:srgbClr val="0070C0"/>
                </a:solidFill>
              </a:rPr>
              <a:t>automaticamente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implementada</a:t>
            </a:r>
            <a:r>
              <a:rPr lang="en-US" sz="2000" i="0" dirty="0" smtClean="0">
                <a:solidFill>
                  <a:srgbClr val="0070C0"/>
                </a:solidFill>
              </a:rPr>
              <a:t> de forma a </a:t>
            </a:r>
            <a:r>
              <a:rPr lang="en-US" sz="2000" i="0" dirty="0" err="1" smtClean="0">
                <a:solidFill>
                  <a:srgbClr val="0070C0"/>
                </a:solidFill>
              </a:rPr>
              <a:t>liberar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ou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restringir</a:t>
            </a:r>
            <a:r>
              <a:rPr lang="en-US" sz="2000" i="0" dirty="0" smtClean="0">
                <a:solidFill>
                  <a:srgbClr val="0070C0"/>
                </a:solidFill>
              </a:rPr>
              <a:t> o </a:t>
            </a:r>
            <a:r>
              <a:rPr lang="en-US" sz="2000" i="0" dirty="0" err="1" smtClean="0">
                <a:solidFill>
                  <a:srgbClr val="0070C0"/>
                </a:solidFill>
              </a:rPr>
              <a:t>acesso</a:t>
            </a:r>
            <a:r>
              <a:rPr lang="en-US" sz="2000" i="0" dirty="0" smtClean="0">
                <a:solidFill>
                  <a:srgbClr val="0070C0"/>
                </a:solidFill>
              </a:rPr>
              <a:t>.</a:t>
            </a:r>
          </a:p>
          <a:p>
            <a:pPr marL="180000" algn="l"/>
            <a:endParaRPr lang="en-US" sz="2000" i="0" dirty="0" smtClean="0">
              <a:solidFill>
                <a:srgbClr val="0070C0"/>
              </a:solidFill>
            </a:endParaRPr>
          </a:p>
          <a:p>
            <a:pPr marL="180000" algn="l"/>
            <a:r>
              <a:rPr lang="en-US" sz="2000" i="0" dirty="0" smtClean="0">
                <a:solidFill>
                  <a:srgbClr val="0070C0"/>
                </a:solidFill>
              </a:rPr>
              <a:t>a </a:t>
            </a:r>
            <a:r>
              <a:rPr lang="en-US" sz="2000" i="0" dirty="0" err="1" smtClean="0">
                <a:solidFill>
                  <a:srgbClr val="0070C0"/>
                </a:solidFill>
              </a:rPr>
              <a:t>política</a:t>
            </a:r>
            <a:r>
              <a:rPr lang="en-US" sz="2000" i="0" dirty="0" smtClean="0">
                <a:solidFill>
                  <a:srgbClr val="0070C0"/>
                </a:solidFill>
              </a:rPr>
              <a:t> de auto-</a:t>
            </a:r>
            <a:r>
              <a:rPr lang="en-US" sz="2000" i="0" dirty="0" err="1" smtClean="0">
                <a:solidFill>
                  <a:srgbClr val="0070C0"/>
                </a:solidFill>
              </a:rPr>
              <a:t>arquivamento</a:t>
            </a:r>
            <a:r>
              <a:rPr lang="en-US" sz="2000" i="0" dirty="0" smtClean="0">
                <a:solidFill>
                  <a:srgbClr val="0070C0"/>
                </a:solidFill>
              </a:rPr>
              <a:t> de </a:t>
            </a:r>
            <a:r>
              <a:rPr lang="en-US" sz="2000" i="0" dirty="0" err="1" smtClean="0">
                <a:solidFill>
                  <a:srgbClr val="0070C0"/>
                </a:solidFill>
              </a:rPr>
              <a:t>uma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revista</a:t>
            </a:r>
            <a:r>
              <a:rPr lang="en-US" sz="2000" i="0" dirty="0" smtClean="0">
                <a:solidFill>
                  <a:srgbClr val="0070C0"/>
                </a:solidFill>
              </a:rPr>
              <a:t> é </a:t>
            </a:r>
            <a:r>
              <a:rPr lang="en-US" sz="2000" i="0" dirty="0" err="1" smtClean="0">
                <a:solidFill>
                  <a:srgbClr val="0070C0"/>
                </a:solidFill>
              </a:rPr>
              <a:t>obtida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consultando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uma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 err="1" smtClean="0">
                <a:solidFill>
                  <a:srgbClr val="0070C0"/>
                </a:solidFill>
              </a:rPr>
              <a:t>tabela</a:t>
            </a:r>
            <a:r>
              <a:rPr lang="en-US" sz="2000" i="0" dirty="0" smtClean="0">
                <a:solidFill>
                  <a:srgbClr val="0070C0"/>
                </a:solidFill>
              </a:rPr>
              <a:t> com base no ISSN.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/>
            <a:endParaRPr lang="en-US" sz="2000" i="0" dirty="0" smtClean="0">
              <a:solidFill>
                <a:srgbClr val="0070C0"/>
              </a:solidFill>
            </a:endParaRPr>
          </a:p>
          <a:p>
            <a:pPr algn="l"/>
            <a:endParaRPr lang="pt-BR" sz="2000" i="0" dirty="0" smtClean="0">
              <a:solidFill>
                <a:srgbClr val="006FBA"/>
              </a:solidFill>
            </a:endParaRPr>
          </a:p>
        </p:txBody>
      </p:sp>
      <p:pic>
        <p:nvPicPr>
          <p:cNvPr id="11" name="Picture 3" descr="C:\tmp\externalLin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37112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45066" y="1484784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FBA"/>
                </a:solidFill>
              </a:rPr>
              <a:t>Backup 1</a:t>
            </a:r>
          </a:p>
        </p:txBody>
      </p:sp>
      <p:grpSp>
        <p:nvGrpSpPr>
          <p:cNvPr id="9" name="Grupo 34"/>
          <p:cNvGrpSpPr>
            <a:grpSpLocks/>
          </p:cNvGrpSpPr>
          <p:nvPr/>
        </p:nvGrpSpPr>
        <p:grpSpPr bwMode="auto">
          <a:xfrm>
            <a:off x="3079750" y="2421284"/>
            <a:ext cx="3005138" cy="3313113"/>
            <a:chOff x="2915816" y="1556792"/>
            <a:chExt cx="3004902" cy="3312368"/>
          </a:xfrm>
        </p:grpSpPr>
        <p:sp>
          <p:nvSpPr>
            <p:cNvPr id="10" name="Arco 9"/>
            <p:cNvSpPr>
              <a:spLocks noChangeAspect="1"/>
            </p:cNvSpPr>
            <p:nvPr/>
          </p:nvSpPr>
          <p:spPr bwMode="auto">
            <a:xfrm rot="10800000">
              <a:off x="3455524" y="2015477"/>
              <a:ext cx="2160418" cy="2160101"/>
            </a:xfrm>
            <a:prstGeom prst="arc">
              <a:avLst>
                <a:gd name="adj1" fmla="val 1188407"/>
                <a:gd name="adj2" fmla="val 3188681"/>
              </a:avLst>
            </a:prstGeom>
            <a:noFill/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Elipse 23"/>
            <p:cNvSpPr>
              <a:spLocks noChangeAspect="1"/>
            </p:cNvSpPr>
            <p:nvPr/>
          </p:nvSpPr>
          <p:spPr bwMode="auto">
            <a:xfrm>
              <a:off x="3240000" y="2232000"/>
              <a:ext cx="2160240" cy="216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i="0">
                <a:solidFill>
                  <a:srgbClr val="003050"/>
                </a:solidFill>
              </a:endParaRPr>
            </a:p>
          </p:txBody>
        </p:sp>
        <p:sp>
          <p:nvSpPr>
            <p:cNvPr id="12" name="Arco 11"/>
            <p:cNvSpPr>
              <a:spLocks noChangeAspect="1"/>
            </p:cNvSpPr>
            <p:nvPr/>
          </p:nvSpPr>
          <p:spPr bwMode="auto">
            <a:xfrm>
              <a:off x="3455524" y="2015477"/>
              <a:ext cx="2160418" cy="2160101"/>
            </a:xfrm>
            <a:prstGeom prst="arc">
              <a:avLst>
                <a:gd name="adj1" fmla="val 1188407"/>
                <a:gd name="adj2" fmla="val 3510808"/>
              </a:avLst>
            </a:prstGeom>
            <a:noFill/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rco 12"/>
            <p:cNvSpPr>
              <a:spLocks noChangeAspect="1"/>
            </p:cNvSpPr>
            <p:nvPr/>
          </p:nvSpPr>
          <p:spPr bwMode="auto">
            <a:xfrm rot="10800000">
              <a:off x="3239641" y="2231328"/>
              <a:ext cx="2160418" cy="2160101"/>
            </a:xfrm>
            <a:prstGeom prst="arc">
              <a:avLst>
                <a:gd name="adj1" fmla="val 16987918"/>
                <a:gd name="adj2" fmla="val 20410505"/>
              </a:avLst>
            </a:prstGeom>
            <a:noFill/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" name="Grupo 16"/>
            <p:cNvGrpSpPr>
              <a:grpSpLocks/>
            </p:cNvGrpSpPr>
            <p:nvPr/>
          </p:nvGrpSpPr>
          <p:grpSpPr bwMode="auto">
            <a:xfrm>
              <a:off x="3995936" y="3717032"/>
              <a:ext cx="844662" cy="1152128"/>
              <a:chOff x="5031866" y="1772816"/>
              <a:chExt cx="844662" cy="1152128"/>
            </a:xfrm>
          </p:grpSpPr>
          <p:sp>
            <p:nvSpPr>
              <p:cNvPr id="31" name="Cubo 30"/>
              <p:cNvSpPr>
                <a:spLocks/>
              </p:cNvSpPr>
              <p:nvPr/>
            </p:nvSpPr>
            <p:spPr bwMode="auto">
              <a:xfrm>
                <a:off x="5247044" y="1772678"/>
                <a:ext cx="630189" cy="936414"/>
              </a:xfrm>
              <a:prstGeom prst="cube">
                <a:avLst>
                  <a:gd name="adj" fmla="val 29208"/>
                </a:avLst>
              </a:prstGeom>
              <a:solidFill>
                <a:srgbClr val="C0000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i="0" dirty="0">
                  <a:solidFill>
                    <a:srgbClr val="003050"/>
                  </a:solidFill>
                </a:endParaRPr>
              </a:p>
            </p:txBody>
          </p:sp>
          <p:sp>
            <p:nvSpPr>
              <p:cNvPr id="32" name="Cubo 31"/>
              <p:cNvSpPr>
                <a:spLocks/>
              </p:cNvSpPr>
              <p:nvPr/>
            </p:nvSpPr>
            <p:spPr bwMode="auto">
              <a:xfrm>
                <a:off x="5031161" y="1988530"/>
                <a:ext cx="630189" cy="936414"/>
              </a:xfrm>
              <a:prstGeom prst="cube">
                <a:avLst>
                  <a:gd name="adj" fmla="val 2920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i="0" dirty="0">
                  <a:solidFill>
                    <a:srgbClr val="003050"/>
                  </a:solidFill>
                </a:endParaRPr>
              </a:p>
            </p:txBody>
          </p:sp>
        </p:grpSp>
        <p:sp>
          <p:nvSpPr>
            <p:cNvPr id="15" name="Elipse 24"/>
            <p:cNvSpPr>
              <a:spLocks noChangeAspect="1"/>
            </p:cNvSpPr>
            <p:nvPr/>
          </p:nvSpPr>
          <p:spPr bwMode="auto">
            <a:xfrm>
              <a:off x="3456000" y="2016000"/>
              <a:ext cx="2160240" cy="216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i="0">
                <a:solidFill>
                  <a:srgbClr val="003050"/>
                </a:solidFill>
              </a:endParaRPr>
            </a:p>
          </p:txBody>
        </p:sp>
        <p:sp>
          <p:nvSpPr>
            <p:cNvPr id="16" name="Arco 15"/>
            <p:cNvSpPr>
              <a:spLocks noChangeAspect="1"/>
            </p:cNvSpPr>
            <p:nvPr/>
          </p:nvSpPr>
          <p:spPr bwMode="auto">
            <a:xfrm>
              <a:off x="3455524" y="2015477"/>
              <a:ext cx="2160418" cy="2160101"/>
            </a:xfrm>
            <a:prstGeom prst="arc">
              <a:avLst>
                <a:gd name="adj1" fmla="val 1188407"/>
                <a:gd name="adj2" fmla="val 4754207"/>
              </a:avLst>
            </a:prstGeom>
            <a:noFill/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" name="Grupo 14"/>
            <p:cNvGrpSpPr>
              <a:grpSpLocks/>
            </p:cNvGrpSpPr>
            <p:nvPr/>
          </p:nvGrpSpPr>
          <p:grpSpPr bwMode="auto">
            <a:xfrm>
              <a:off x="5076056" y="2636912"/>
              <a:ext cx="844662" cy="1152128"/>
              <a:chOff x="4879466" y="3573016"/>
              <a:chExt cx="844662" cy="1152128"/>
            </a:xfrm>
          </p:grpSpPr>
          <p:sp>
            <p:nvSpPr>
              <p:cNvPr id="29" name="Cubo 9"/>
              <p:cNvSpPr>
                <a:spLocks/>
              </p:cNvSpPr>
              <p:nvPr/>
            </p:nvSpPr>
            <p:spPr bwMode="auto">
              <a:xfrm>
                <a:off x="5095527" y="3573741"/>
                <a:ext cx="628601" cy="934827"/>
              </a:xfrm>
              <a:prstGeom prst="cube">
                <a:avLst>
                  <a:gd name="adj" fmla="val 2920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i="0" dirty="0">
                  <a:solidFill>
                    <a:srgbClr val="003050"/>
                  </a:solidFill>
                </a:endParaRPr>
              </a:p>
            </p:txBody>
          </p:sp>
          <p:sp>
            <p:nvSpPr>
              <p:cNvPr id="30" name="Cubo 10"/>
              <p:cNvSpPr>
                <a:spLocks/>
              </p:cNvSpPr>
              <p:nvPr/>
            </p:nvSpPr>
            <p:spPr bwMode="auto">
              <a:xfrm>
                <a:off x="4879644" y="3789592"/>
                <a:ext cx="628601" cy="934827"/>
              </a:xfrm>
              <a:prstGeom prst="cube">
                <a:avLst>
                  <a:gd name="adj" fmla="val 29208"/>
                </a:avLst>
              </a:prstGeom>
              <a:solidFill>
                <a:srgbClr val="C0000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i="0" dirty="0">
                  <a:solidFill>
                    <a:srgbClr val="003050"/>
                  </a:solidFill>
                </a:endParaRPr>
              </a:p>
            </p:txBody>
          </p:sp>
        </p:grpSp>
        <p:grpSp>
          <p:nvGrpSpPr>
            <p:cNvPr id="18" name="Grupo 13"/>
            <p:cNvGrpSpPr>
              <a:grpSpLocks/>
            </p:cNvGrpSpPr>
            <p:nvPr/>
          </p:nvGrpSpPr>
          <p:grpSpPr bwMode="auto">
            <a:xfrm>
              <a:off x="3995936" y="1556792"/>
              <a:ext cx="844662" cy="1152128"/>
              <a:chOff x="5031866" y="1772816"/>
              <a:chExt cx="844662" cy="1152128"/>
            </a:xfrm>
          </p:grpSpPr>
          <p:sp>
            <p:nvSpPr>
              <p:cNvPr id="27" name="Cubo 26"/>
              <p:cNvSpPr>
                <a:spLocks/>
              </p:cNvSpPr>
              <p:nvPr/>
            </p:nvSpPr>
            <p:spPr bwMode="auto">
              <a:xfrm>
                <a:off x="5247044" y="1772816"/>
                <a:ext cx="630189" cy="936414"/>
              </a:xfrm>
              <a:prstGeom prst="cube">
                <a:avLst>
                  <a:gd name="adj" fmla="val 29208"/>
                </a:avLst>
              </a:prstGeom>
              <a:solidFill>
                <a:srgbClr val="C0000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i="0" dirty="0">
                  <a:solidFill>
                    <a:srgbClr val="003050"/>
                  </a:solidFill>
                </a:endParaRPr>
              </a:p>
            </p:txBody>
          </p:sp>
          <p:sp>
            <p:nvSpPr>
              <p:cNvPr id="28" name="Cubo 12"/>
              <p:cNvSpPr>
                <a:spLocks/>
              </p:cNvSpPr>
              <p:nvPr/>
            </p:nvSpPr>
            <p:spPr bwMode="auto">
              <a:xfrm>
                <a:off x="5031161" y="1988667"/>
                <a:ext cx="630189" cy="936414"/>
              </a:xfrm>
              <a:prstGeom prst="cube">
                <a:avLst>
                  <a:gd name="adj" fmla="val 2920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i="0" dirty="0">
                  <a:solidFill>
                    <a:srgbClr val="003050"/>
                  </a:solidFill>
                </a:endParaRPr>
              </a:p>
            </p:txBody>
          </p:sp>
        </p:grpSp>
        <p:sp>
          <p:nvSpPr>
            <p:cNvPr id="19" name="Elipse 15"/>
            <p:cNvSpPr>
              <a:spLocks noChangeAspect="1"/>
            </p:cNvSpPr>
            <p:nvPr/>
          </p:nvSpPr>
          <p:spPr bwMode="auto">
            <a:xfrm>
              <a:off x="2916000" y="2709160"/>
              <a:ext cx="2160240" cy="216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i="0">
                <a:solidFill>
                  <a:srgbClr val="003050"/>
                </a:solidFill>
              </a:endParaRPr>
            </a:p>
          </p:txBody>
        </p:sp>
        <p:grpSp>
          <p:nvGrpSpPr>
            <p:cNvPr id="20" name="Grupo 20"/>
            <p:cNvGrpSpPr>
              <a:grpSpLocks/>
            </p:cNvGrpSpPr>
            <p:nvPr/>
          </p:nvGrpSpPr>
          <p:grpSpPr bwMode="auto">
            <a:xfrm>
              <a:off x="2915816" y="2636912"/>
              <a:ext cx="844662" cy="1152128"/>
              <a:chOff x="4879466" y="3573016"/>
              <a:chExt cx="844662" cy="1152128"/>
            </a:xfrm>
          </p:grpSpPr>
          <p:sp>
            <p:nvSpPr>
              <p:cNvPr id="25" name="Cubo 24"/>
              <p:cNvSpPr>
                <a:spLocks/>
              </p:cNvSpPr>
              <p:nvPr/>
            </p:nvSpPr>
            <p:spPr bwMode="auto">
              <a:xfrm>
                <a:off x="5095349" y="3573741"/>
                <a:ext cx="628601" cy="934827"/>
              </a:xfrm>
              <a:prstGeom prst="cube">
                <a:avLst>
                  <a:gd name="adj" fmla="val 2920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i="0" dirty="0">
                  <a:solidFill>
                    <a:srgbClr val="003050"/>
                  </a:solidFill>
                </a:endParaRPr>
              </a:p>
            </p:txBody>
          </p:sp>
          <p:sp>
            <p:nvSpPr>
              <p:cNvPr id="26" name="Cubo 25"/>
              <p:cNvSpPr>
                <a:spLocks/>
              </p:cNvSpPr>
              <p:nvPr/>
            </p:nvSpPr>
            <p:spPr bwMode="auto">
              <a:xfrm>
                <a:off x="4879466" y="3789592"/>
                <a:ext cx="628601" cy="934827"/>
              </a:xfrm>
              <a:prstGeom prst="cube">
                <a:avLst>
                  <a:gd name="adj" fmla="val 29208"/>
                </a:avLst>
              </a:prstGeom>
              <a:solidFill>
                <a:srgbClr val="C0000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i="0" dirty="0">
                  <a:solidFill>
                    <a:srgbClr val="003050"/>
                  </a:solidFill>
                </a:endParaRPr>
              </a:p>
            </p:txBody>
          </p:sp>
        </p:grpSp>
        <p:sp>
          <p:nvSpPr>
            <p:cNvPr id="21" name="Arco 20"/>
            <p:cNvSpPr>
              <a:spLocks noChangeAspect="1"/>
            </p:cNvSpPr>
            <p:nvPr/>
          </p:nvSpPr>
          <p:spPr bwMode="auto">
            <a:xfrm>
              <a:off x="3239641" y="2231328"/>
              <a:ext cx="2160418" cy="2160101"/>
            </a:xfrm>
            <a:prstGeom prst="arc">
              <a:avLst>
                <a:gd name="adj1" fmla="val 16987918"/>
                <a:gd name="adj2" fmla="val 20410505"/>
              </a:avLst>
            </a:prstGeom>
            <a:noFill/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rco 21"/>
            <p:cNvSpPr>
              <a:spLocks noChangeAspect="1"/>
            </p:cNvSpPr>
            <p:nvPr/>
          </p:nvSpPr>
          <p:spPr bwMode="auto">
            <a:xfrm rot="10800000">
              <a:off x="3455524" y="2015477"/>
              <a:ext cx="2160418" cy="2160101"/>
            </a:xfrm>
            <a:prstGeom prst="arc">
              <a:avLst>
                <a:gd name="adj1" fmla="val 1188407"/>
                <a:gd name="adj2" fmla="val 3620374"/>
              </a:avLst>
            </a:prstGeom>
            <a:noFill/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rco 22"/>
            <p:cNvSpPr>
              <a:spLocks noChangeAspect="1"/>
            </p:cNvSpPr>
            <p:nvPr/>
          </p:nvSpPr>
          <p:spPr bwMode="auto">
            <a:xfrm>
              <a:off x="3239641" y="2231328"/>
              <a:ext cx="2160418" cy="2160101"/>
            </a:xfrm>
            <a:prstGeom prst="arc">
              <a:avLst>
                <a:gd name="adj1" fmla="val 16987918"/>
                <a:gd name="adj2" fmla="val 19134551"/>
              </a:avLst>
            </a:prstGeom>
            <a:noFill/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rco 23"/>
            <p:cNvSpPr>
              <a:spLocks noChangeAspect="1"/>
            </p:cNvSpPr>
            <p:nvPr/>
          </p:nvSpPr>
          <p:spPr bwMode="auto">
            <a:xfrm rot="10800000">
              <a:off x="3239641" y="2231328"/>
              <a:ext cx="2160418" cy="2160101"/>
            </a:xfrm>
            <a:prstGeom prst="arc">
              <a:avLst>
                <a:gd name="adj1" fmla="val 17320692"/>
                <a:gd name="adj2" fmla="val 19019377"/>
              </a:avLst>
            </a:prstGeom>
            <a:noFill/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" name="Texto explicativo retangular com cantos arredondados 6"/>
          <p:cNvSpPr>
            <a:spLocks noChangeArrowheads="1"/>
          </p:cNvSpPr>
          <p:nvPr/>
        </p:nvSpPr>
        <p:spPr bwMode="auto">
          <a:xfrm>
            <a:off x="899592" y="1772816"/>
            <a:ext cx="2377008" cy="1512168"/>
          </a:xfrm>
          <a:prstGeom prst="wedgeRoundRectCallout">
            <a:avLst>
              <a:gd name="adj1" fmla="val 73519"/>
              <a:gd name="adj2" fmla="val 54782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0" dirty="0" err="1">
                <a:solidFill>
                  <a:srgbClr val="0070C0"/>
                </a:solidFill>
              </a:rPr>
              <a:t>Anel</a:t>
            </a:r>
            <a:r>
              <a:rPr lang="en-US" sz="2000" i="0" dirty="0">
                <a:solidFill>
                  <a:srgbClr val="0070C0"/>
                </a:solidFill>
              </a:rPr>
              <a:t> de </a:t>
            </a:r>
            <a:r>
              <a:rPr lang="en-US" sz="2000" i="0" dirty="0" err="1">
                <a:solidFill>
                  <a:srgbClr val="0070C0"/>
                </a:solidFill>
              </a:rPr>
              <a:t>sincronização</a:t>
            </a:r>
            <a:r>
              <a:rPr lang="en-US" sz="2000" i="0" dirty="0">
                <a:solidFill>
                  <a:srgbClr val="0070C0"/>
                </a:solidFill>
              </a:rPr>
              <a:t> </a:t>
            </a:r>
            <a:r>
              <a:rPr lang="en-US" sz="2000" i="0" dirty="0" err="1">
                <a:solidFill>
                  <a:srgbClr val="0070C0"/>
                </a:solidFill>
              </a:rPr>
              <a:t>para</a:t>
            </a:r>
            <a:r>
              <a:rPr lang="en-US" sz="2000" i="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backup</a:t>
            </a:r>
          </a:p>
          <a:p>
            <a:r>
              <a:rPr lang="en-US" sz="2000" i="0" dirty="0" smtClean="0">
                <a:solidFill>
                  <a:srgbClr val="0070C0"/>
                </a:solidFill>
              </a:rPr>
              <a:t> (</a:t>
            </a:r>
            <a:r>
              <a:rPr lang="en-US" sz="2000" i="0" dirty="0" err="1" smtClean="0">
                <a:solidFill>
                  <a:srgbClr val="0070C0"/>
                </a:solidFill>
              </a:rPr>
              <a:t>rsync</a:t>
            </a:r>
            <a:r>
              <a:rPr lang="en-US" sz="2000" i="0" dirty="0" smtClean="0">
                <a:solidFill>
                  <a:srgbClr val="0070C0"/>
                </a:solidFill>
              </a:rPr>
              <a:t> e </a:t>
            </a:r>
            <a:r>
              <a:rPr lang="en-US" sz="2000" i="0" dirty="0" err="1" smtClean="0">
                <a:solidFill>
                  <a:srgbClr val="0070C0"/>
                </a:solidFill>
              </a:rPr>
              <a:t>ssh</a:t>
            </a:r>
            <a:r>
              <a:rPr lang="en-US" sz="2000" i="0" dirty="0" smtClean="0">
                <a:solidFill>
                  <a:srgbClr val="0070C0"/>
                </a:solidFill>
              </a:rPr>
              <a:t>)</a:t>
            </a:r>
            <a:endParaRPr lang="en-US" sz="2400" b="1" i="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4" name="Grupo 38"/>
          <p:cNvGrpSpPr>
            <a:grpSpLocks/>
          </p:cNvGrpSpPr>
          <p:nvPr/>
        </p:nvGrpSpPr>
        <p:grpSpPr bwMode="auto">
          <a:xfrm>
            <a:off x="7256463" y="3500784"/>
            <a:ext cx="844550" cy="1152525"/>
            <a:chOff x="6751674" y="1412776"/>
            <a:chExt cx="844662" cy="1152128"/>
          </a:xfrm>
        </p:grpSpPr>
        <p:sp>
          <p:nvSpPr>
            <p:cNvPr id="35" name="Cubo 34"/>
            <p:cNvSpPr>
              <a:spLocks/>
            </p:cNvSpPr>
            <p:nvPr/>
          </p:nvSpPr>
          <p:spPr bwMode="auto">
            <a:xfrm>
              <a:off x="6967603" y="1412776"/>
              <a:ext cx="628733" cy="936302"/>
            </a:xfrm>
            <a:prstGeom prst="cube">
              <a:avLst>
                <a:gd name="adj" fmla="val 29208"/>
              </a:avLst>
            </a:prstGeom>
            <a:solidFill>
              <a:srgbClr val="C00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i="0" dirty="0">
                <a:solidFill>
                  <a:srgbClr val="003050"/>
                </a:solidFill>
              </a:endParaRPr>
            </a:p>
          </p:txBody>
        </p:sp>
        <p:sp>
          <p:nvSpPr>
            <p:cNvPr id="36" name="Cubo 35"/>
            <p:cNvSpPr>
              <a:spLocks/>
            </p:cNvSpPr>
            <p:nvPr/>
          </p:nvSpPr>
          <p:spPr bwMode="auto">
            <a:xfrm>
              <a:off x="6751674" y="1628602"/>
              <a:ext cx="628733" cy="936302"/>
            </a:xfrm>
            <a:prstGeom prst="cube">
              <a:avLst>
                <a:gd name="adj" fmla="val 2920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i="0" dirty="0">
                <a:solidFill>
                  <a:srgbClr val="003050"/>
                </a:solidFill>
              </a:endParaRPr>
            </a:p>
          </p:txBody>
        </p:sp>
      </p:grpSp>
      <p:sp>
        <p:nvSpPr>
          <p:cNvPr id="37" name="Texto explicativo retangular com cantos arredondados 6"/>
          <p:cNvSpPr>
            <a:spLocks noChangeArrowheads="1"/>
          </p:cNvSpPr>
          <p:nvPr/>
        </p:nvSpPr>
        <p:spPr bwMode="auto">
          <a:xfrm>
            <a:off x="6372225" y="4797772"/>
            <a:ext cx="2232025" cy="1079500"/>
          </a:xfrm>
          <a:prstGeom prst="wedgeRoundRectCallout">
            <a:avLst>
              <a:gd name="adj1" fmla="val -1056"/>
              <a:gd name="adj2" fmla="val -99245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0" dirty="0" err="1">
                <a:solidFill>
                  <a:srgbClr val="0070C0"/>
                </a:solidFill>
              </a:rPr>
              <a:t>Partição</a:t>
            </a:r>
            <a:r>
              <a:rPr lang="en-US" sz="2000" i="0" dirty="0">
                <a:solidFill>
                  <a:srgbClr val="0070C0"/>
                </a:solidFill>
              </a:rPr>
              <a:t> </a:t>
            </a:r>
            <a:r>
              <a:rPr lang="en-US" sz="2000" i="0" dirty="0" err="1">
                <a:solidFill>
                  <a:srgbClr val="0070C0"/>
                </a:solidFill>
              </a:rPr>
              <a:t>hospedando</a:t>
            </a:r>
            <a:r>
              <a:rPr lang="en-US" sz="2000" i="0" dirty="0">
                <a:solidFill>
                  <a:srgbClr val="0070C0"/>
                </a:solidFill>
              </a:rPr>
              <a:t> </a:t>
            </a:r>
            <a:r>
              <a:rPr lang="en-US" sz="2000" i="0" dirty="0" smtClean="0">
                <a:solidFill>
                  <a:srgbClr val="0070C0"/>
                </a:solidFill>
              </a:rPr>
              <a:t>um</a:t>
            </a:r>
          </a:p>
          <a:p>
            <a:r>
              <a:rPr lang="en-US" sz="2000" i="0" dirty="0" err="1" smtClean="0">
                <a:solidFill>
                  <a:srgbClr val="0070C0"/>
                </a:solidFill>
              </a:rPr>
              <a:t>Arquivo</a:t>
            </a:r>
            <a:endParaRPr lang="en-US" sz="2000" i="0" dirty="0">
              <a:solidFill>
                <a:srgbClr val="7030A0"/>
              </a:solidFill>
            </a:endParaRPr>
          </a:p>
        </p:txBody>
      </p:sp>
      <p:sp>
        <p:nvSpPr>
          <p:cNvPr id="38" name="Texto explicativo retangular com cantos arredondados 6"/>
          <p:cNvSpPr>
            <a:spLocks noChangeArrowheads="1"/>
          </p:cNvSpPr>
          <p:nvPr/>
        </p:nvSpPr>
        <p:spPr bwMode="auto">
          <a:xfrm>
            <a:off x="6372225" y="1989484"/>
            <a:ext cx="2232025" cy="1368425"/>
          </a:xfrm>
          <a:prstGeom prst="wedgeRoundRectCallout">
            <a:avLst>
              <a:gd name="adj1" fmla="val 13736"/>
              <a:gd name="adj2" fmla="val 69653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0" dirty="0" err="1">
                <a:solidFill>
                  <a:srgbClr val="0070C0"/>
                </a:solidFill>
              </a:rPr>
              <a:t>Partição</a:t>
            </a:r>
            <a:r>
              <a:rPr lang="en-US" sz="2000" i="0" dirty="0">
                <a:solidFill>
                  <a:srgbClr val="0070C0"/>
                </a:solidFill>
              </a:rPr>
              <a:t> </a:t>
            </a:r>
            <a:r>
              <a:rPr lang="en-US" sz="2000" i="0" dirty="0" err="1">
                <a:solidFill>
                  <a:srgbClr val="0070C0"/>
                </a:solidFill>
              </a:rPr>
              <a:t>hospedando</a:t>
            </a:r>
            <a:r>
              <a:rPr lang="en-US" sz="2000" i="0" dirty="0">
                <a:solidFill>
                  <a:srgbClr val="0070C0"/>
                </a:solidFill>
              </a:rPr>
              <a:t> o </a:t>
            </a:r>
            <a:r>
              <a:rPr lang="en-US" sz="2000" dirty="0">
                <a:solidFill>
                  <a:srgbClr val="0070C0"/>
                </a:solidFill>
              </a:rPr>
              <a:t>backup</a:t>
            </a:r>
            <a:r>
              <a:rPr lang="en-US" sz="2000" i="0" dirty="0">
                <a:solidFill>
                  <a:srgbClr val="0070C0"/>
                </a:solidFill>
              </a:rPr>
              <a:t> de </a:t>
            </a:r>
            <a:r>
              <a:rPr lang="en-US" sz="2000" i="0" dirty="0" smtClean="0">
                <a:solidFill>
                  <a:srgbClr val="0070C0"/>
                </a:solidFill>
              </a:rPr>
              <a:t>um </a:t>
            </a:r>
            <a:r>
              <a:rPr lang="en-US" sz="2000" i="0" dirty="0" err="1" smtClean="0">
                <a:solidFill>
                  <a:srgbClr val="0070C0"/>
                </a:solidFill>
              </a:rPr>
              <a:t>Arquivo</a:t>
            </a:r>
            <a:endParaRPr lang="en-US" sz="2000" b="1" i="0" dirty="0">
              <a:solidFill>
                <a:srgbClr val="7030A0"/>
              </a:solidFill>
            </a:endParaRPr>
          </a:p>
        </p:txBody>
      </p:sp>
      <p:sp>
        <p:nvSpPr>
          <p:cNvPr id="39" name="CaixaDeTexto 41"/>
          <p:cNvSpPr txBox="1">
            <a:spLocks noChangeArrowheads="1"/>
          </p:cNvSpPr>
          <p:nvPr/>
        </p:nvSpPr>
        <p:spPr bwMode="auto">
          <a:xfrm>
            <a:off x="5167313" y="2637184"/>
            <a:ext cx="434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A1</a:t>
            </a:r>
          </a:p>
        </p:txBody>
      </p:sp>
      <p:sp>
        <p:nvSpPr>
          <p:cNvPr id="40" name="CaixaDeTexto 42"/>
          <p:cNvSpPr txBox="1">
            <a:spLocks noChangeArrowheads="1"/>
          </p:cNvSpPr>
          <p:nvPr/>
        </p:nvSpPr>
        <p:spPr bwMode="auto">
          <a:xfrm>
            <a:off x="3492500" y="5323234"/>
            <a:ext cx="433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A2</a:t>
            </a:r>
          </a:p>
        </p:txBody>
      </p:sp>
      <p:sp>
        <p:nvSpPr>
          <p:cNvPr id="41" name="CaixaDeTexto 43"/>
          <p:cNvSpPr txBox="1">
            <a:spLocks noChangeArrowheads="1"/>
          </p:cNvSpPr>
          <p:nvPr/>
        </p:nvSpPr>
        <p:spPr bwMode="auto">
          <a:xfrm>
            <a:off x="2409825" y="3934172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B2</a:t>
            </a:r>
          </a:p>
        </p:txBody>
      </p:sp>
      <p:sp>
        <p:nvSpPr>
          <p:cNvPr id="42" name="CaixaDeTexto 44"/>
          <p:cNvSpPr txBox="1">
            <a:spLocks noChangeArrowheads="1"/>
          </p:cNvSpPr>
          <p:nvPr/>
        </p:nvSpPr>
        <p:spPr bwMode="auto">
          <a:xfrm>
            <a:off x="6226175" y="3934172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B1</a:t>
            </a:r>
          </a:p>
        </p:txBody>
      </p:sp>
      <p:sp>
        <p:nvSpPr>
          <p:cNvPr id="43" name="Texto explicativo retangular com cantos arredondados 36"/>
          <p:cNvSpPr>
            <a:spLocks noChangeArrowheads="1"/>
          </p:cNvSpPr>
          <p:nvPr/>
        </p:nvSpPr>
        <p:spPr bwMode="auto">
          <a:xfrm>
            <a:off x="468313" y="4581872"/>
            <a:ext cx="2303462" cy="1152525"/>
          </a:xfrm>
          <a:prstGeom prst="wedgeRoundRectCallout">
            <a:avLst>
              <a:gd name="adj1" fmla="val -6440"/>
              <a:gd name="adj2" fmla="val 48296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0">
                <a:solidFill>
                  <a:srgbClr val="0070C0"/>
                </a:solidFill>
              </a:rPr>
              <a:t>As mq. A1 e A2</a:t>
            </a:r>
          </a:p>
          <a:p>
            <a:r>
              <a:rPr lang="en-US" sz="2000" i="0">
                <a:solidFill>
                  <a:srgbClr val="0070C0"/>
                </a:solidFill>
              </a:rPr>
              <a:t>ficam distantes das mq. B1  e B2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Memória Científica do INPE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(1/2)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0688" y="1347788"/>
            <a:ext cx="54022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Nascimento: 1963 (CNAE)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Primeira inserção na BDMCI (artigo em evento): 1995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Primeira inserção de </a:t>
            </a:r>
            <a:r>
              <a:rPr lang="pt-BR" sz="2000" i="0" dirty="0" err="1" smtClean="0">
                <a:solidFill>
                  <a:srgbClr val="006FBA"/>
                </a:solidFill>
              </a:rPr>
              <a:t>T&amp;D: setembro de 1998</a:t>
            </a:r>
          </a:p>
          <a:p>
            <a:pPr algn="l">
              <a:lnSpc>
                <a:spcPts val="3000"/>
              </a:lnSpc>
            </a:pPr>
            <a:r>
              <a:rPr lang="pt-BR" sz="2000" i="0" dirty="0" err="1" smtClean="0">
                <a:solidFill>
                  <a:srgbClr val="006FBA"/>
                </a:solidFill>
              </a:rPr>
              <a:t>Apoio FAPESP: 1998 (Servidora SUN Entreprise 250)</a:t>
            </a:r>
          </a:p>
          <a:p>
            <a:pPr algn="l">
              <a:lnSpc>
                <a:spcPts val="3000"/>
              </a:lnSpc>
            </a:pPr>
            <a:r>
              <a:rPr lang="pt-BR" sz="2000" i="0" dirty="0" err="1" smtClean="0">
                <a:solidFill>
                  <a:srgbClr val="006FBA"/>
                </a:solidFill>
              </a:rPr>
              <a:t>Primeira inserção de CDROM (artigos do SBSR, 8): 1999 </a:t>
            </a:r>
          </a:p>
          <a:p>
            <a:pPr algn="l">
              <a:lnSpc>
                <a:spcPts val="3000"/>
              </a:lnSpc>
            </a:pPr>
            <a:r>
              <a:rPr lang="pt-BR" sz="2000" i="0" dirty="0" err="1" smtClean="0">
                <a:solidFill>
                  <a:srgbClr val="006FBA"/>
                </a:solidFill>
              </a:rPr>
              <a:t>Primeira inserção remota (on-line): 2002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Primeira tabela de indicadores da produção TC: 2002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80332" y="1484784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Histórico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Texto explicativo retangular com cantos arredondados 6"/>
          <p:cNvSpPr>
            <a:spLocks noChangeArrowheads="1"/>
          </p:cNvSpPr>
          <p:nvPr/>
        </p:nvSpPr>
        <p:spPr bwMode="auto">
          <a:xfrm>
            <a:off x="5652120" y="1196752"/>
            <a:ext cx="2952328" cy="1079872"/>
          </a:xfrm>
          <a:prstGeom prst="wedgeRoundRectCallout">
            <a:avLst>
              <a:gd name="adj1" fmla="val -105729"/>
              <a:gd name="adj2" fmla="val 85856"/>
              <a:gd name="adj3" fmla="val 1666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 smtClean="0">
                <a:solidFill>
                  <a:srgbClr val="0070C0"/>
                </a:solidFill>
              </a:rPr>
              <a:t>Biblioteca</a:t>
            </a:r>
            <a:r>
              <a:rPr lang="en-US" sz="1800" i="0" dirty="0" smtClean="0">
                <a:solidFill>
                  <a:srgbClr val="0070C0"/>
                </a:solidFill>
              </a:rPr>
              <a:t> Digital </a:t>
            </a:r>
            <a:r>
              <a:rPr lang="en-US" sz="1800" i="0" dirty="0" err="1" smtClean="0">
                <a:solidFill>
                  <a:srgbClr val="0070C0"/>
                </a:solidFill>
              </a:rPr>
              <a:t>da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Memória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 smtClean="0">
                <a:solidFill>
                  <a:srgbClr val="0070C0"/>
                </a:solidFill>
              </a:rPr>
              <a:t>Científica</a:t>
            </a:r>
            <a:r>
              <a:rPr lang="en-US" sz="1800" i="0" dirty="0" smtClean="0">
                <a:solidFill>
                  <a:srgbClr val="0070C0"/>
                </a:solidFill>
              </a:rPr>
              <a:t> do INPE (BDCMI)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/>
            <a:r>
              <a:rPr lang="pt-BR" sz="2000" i="0" dirty="0" smtClean="0">
                <a:solidFill>
                  <a:srgbClr val="0070C0"/>
                </a:solidFill>
              </a:rPr>
              <a:t>Utilização do software livre AMANDA.</a:t>
            </a:r>
          </a:p>
          <a:p>
            <a:pPr algn="l"/>
            <a:endParaRPr lang="en-US" sz="2000" i="0" dirty="0" smtClean="0">
              <a:solidFill>
                <a:srgbClr val="0070C0"/>
              </a:solidFill>
            </a:endParaRPr>
          </a:p>
          <a:p>
            <a:pPr algn="l"/>
            <a:r>
              <a:rPr lang="pt-BR" sz="2000" i="0" dirty="0" smtClean="0">
                <a:solidFill>
                  <a:srgbClr val="0070C0"/>
                </a:solidFill>
              </a:rPr>
              <a:t>Programado para ser executado automaticamente todas as segundas, quartas e sextas.</a:t>
            </a:r>
          </a:p>
          <a:p>
            <a:pPr algn="l"/>
            <a:endParaRPr lang="en-US" sz="2000" i="0" dirty="0" smtClean="0">
              <a:solidFill>
                <a:srgbClr val="0070C0"/>
              </a:solidFill>
            </a:endParaRPr>
          </a:p>
          <a:p>
            <a:pPr algn="l"/>
            <a:r>
              <a:rPr lang="pt-BR" sz="2000" i="0" dirty="0" smtClean="0">
                <a:solidFill>
                  <a:srgbClr val="0070C0"/>
                </a:solidFill>
              </a:rPr>
              <a:t>Utilização de 33 fitas DLT de 160 </a:t>
            </a:r>
            <a:r>
              <a:rPr lang="pt-BR" sz="2000" i="0" dirty="0" err="1" smtClean="0">
                <a:solidFill>
                  <a:srgbClr val="0070C0"/>
                </a:solidFill>
              </a:rPr>
              <a:t>GBytes</a:t>
            </a:r>
            <a:r>
              <a:rPr lang="pt-BR" sz="2000" i="0" dirty="0" smtClean="0">
                <a:solidFill>
                  <a:srgbClr val="0070C0"/>
                </a:solidFill>
              </a:rPr>
              <a:t> de capacidade, de forma circular, ou seja, na trigésima quarta ocorrência de backup, a primeira fita é reutilizada.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Plataforma </a:t>
            </a:r>
            <a:r>
              <a:rPr lang="pt-BR" sz="2800" b="1" dirty="0" err="1" smtClean="0">
                <a:solidFill>
                  <a:srgbClr val="006FBA"/>
                </a:solidFill>
                <a:latin typeface="Arial" charset="0"/>
              </a:rPr>
              <a:t>UR</a:t>
            </a:r>
            <a:r>
              <a:rPr lang="pt-BR" sz="2800" b="1" i="1" dirty="0" err="1" smtClean="0">
                <a:solidFill>
                  <a:srgbClr val="006FBA"/>
                </a:solidFill>
                <a:latin typeface="Arial" charset="0"/>
              </a:rPr>
              <a:t>Lib</a:t>
            </a:r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 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(2/2)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45066" y="1484784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FBA"/>
                </a:solidFill>
              </a:rPr>
              <a:t>Backup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2852738"/>
            <a:ext cx="807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Times New Roman" pitchFamily="18" charset="0"/>
              </a:rPr>
              <a:t>Obrigado!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Memória Científica do INPE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(1/2)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0688" y="1347788"/>
            <a:ext cx="54022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9816" y="2276872"/>
            <a:ext cx="78843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Substituição do Micro-ISIS: janeiro 2003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Início das exportações via protocolo OAI-PMH: dezembro 2003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Primeiro </a:t>
            </a:r>
            <a:r>
              <a:rPr lang="pt-BR" sz="2000" i="0" dirty="0" err="1" smtClean="0">
                <a:solidFill>
                  <a:srgbClr val="006FBA"/>
                </a:solidFill>
              </a:rPr>
              <a:t>ePrint</a:t>
            </a:r>
            <a:r>
              <a:rPr lang="pt-BR" sz="2000" i="0" dirty="0" smtClean="0">
                <a:solidFill>
                  <a:srgbClr val="006FBA"/>
                </a:solidFill>
              </a:rPr>
              <a:t>: março 2004</a:t>
            </a:r>
          </a:p>
          <a:p>
            <a:pPr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Primeira edição de Anais: 2005</a:t>
            </a:r>
          </a:p>
          <a:p>
            <a:pPr marL="180000" indent="-457200" algn="l">
              <a:lnSpc>
                <a:spcPts val="3000"/>
              </a:lnSpc>
            </a:pPr>
            <a:r>
              <a:rPr lang="pt-BR" sz="2000" i="0" dirty="0" smtClean="0">
                <a:solidFill>
                  <a:srgbClr val="006FBA"/>
                </a:solidFill>
              </a:rPr>
              <a:t>Publicação da RE/DIR-204: 2007</a:t>
            </a:r>
          </a:p>
          <a:p>
            <a:pPr algn="l">
              <a:lnSpc>
                <a:spcPts val="3000"/>
              </a:lnSpc>
            </a:pPr>
            <a:r>
              <a:rPr lang="en-US" sz="2000" i="0" dirty="0" err="1" smtClean="0">
                <a:solidFill>
                  <a:srgbClr val="006FBA"/>
                </a:solidFill>
              </a:rPr>
              <a:t>Início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da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importação</a:t>
            </a:r>
            <a:r>
              <a:rPr lang="en-US" sz="2000" i="0" dirty="0" smtClean="0">
                <a:solidFill>
                  <a:srgbClr val="006FBA"/>
                </a:solidFill>
              </a:rPr>
              <a:t> Lattes: 2008</a:t>
            </a:r>
            <a:endParaRPr lang="en-US" sz="2400" b="1" i="0" dirty="0">
              <a:solidFill>
                <a:srgbClr val="006FBA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80332" y="1484784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Histórico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8" name="Texto explicativo retangular com cantos arredondados 6"/>
          <p:cNvSpPr>
            <a:spLocks noChangeArrowheads="1"/>
          </p:cNvSpPr>
          <p:nvPr/>
        </p:nvSpPr>
        <p:spPr bwMode="auto">
          <a:xfrm>
            <a:off x="5436096" y="3284984"/>
            <a:ext cx="2952328" cy="1079872"/>
          </a:xfrm>
          <a:prstGeom prst="wedgeRoundRectCallout">
            <a:avLst>
              <a:gd name="adj1" fmla="val -79059"/>
              <a:gd name="adj2" fmla="val 14116"/>
              <a:gd name="adj3" fmla="val 16667"/>
            </a:avLst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1800" i="0" dirty="0" smtClean="0">
                <a:solidFill>
                  <a:srgbClr val="006FBA"/>
                </a:solidFill>
              </a:rPr>
              <a:t>Política de Editoração e Preservação da Produção Intelectual do  INPE</a:t>
            </a:r>
            <a:endParaRPr lang="en-US" sz="1800" b="1" i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Memória Científica do INPE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(1/2)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0688" y="1347788"/>
            <a:ext cx="54022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9816" y="2348880"/>
            <a:ext cx="78843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Teses</a:t>
            </a:r>
            <a:r>
              <a:rPr lang="en-US" sz="2000" i="0" dirty="0" smtClean="0">
                <a:solidFill>
                  <a:srgbClr val="006FBA"/>
                </a:solidFill>
              </a:rPr>
              <a:t> e </a:t>
            </a:r>
            <a:r>
              <a:rPr lang="en-US" sz="2000" i="0" dirty="0" err="1" smtClean="0">
                <a:solidFill>
                  <a:srgbClr val="006FBA"/>
                </a:solidFill>
              </a:rPr>
              <a:t>Dissertações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Produção</a:t>
            </a:r>
            <a:r>
              <a:rPr lang="en-US" sz="2000" i="0" dirty="0" smtClean="0">
                <a:solidFill>
                  <a:srgbClr val="006FBA"/>
                </a:solidFill>
              </a:rPr>
              <a:t> TC (</a:t>
            </a:r>
            <a:r>
              <a:rPr lang="en-US" sz="2000" i="0" dirty="0" err="1" smtClean="0">
                <a:solidFill>
                  <a:srgbClr val="006FBA"/>
                </a:solidFill>
              </a:rPr>
              <a:t>Artigos</a:t>
            </a:r>
            <a:r>
              <a:rPr lang="en-US" sz="2000" i="0" dirty="0" smtClean="0">
                <a:solidFill>
                  <a:srgbClr val="006FBA"/>
                </a:solidFill>
              </a:rPr>
              <a:t>, </a:t>
            </a:r>
            <a:r>
              <a:rPr lang="en-US" sz="2000" i="0" dirty="0" err="1" smtClean="0">
                <a:solidFill>
                  <a:srgbClr val="006FBA"/>
                </a:solidFill>
              </a:rPr>
              <a:t>Relatórios</a:t>
            </a:r>
            <a:r>
              <a:rPr lang="en-US" sz="2000" i="0" dirty="0" smtClean="0">
                <a:solidFill>
                  <a:srgbClr val="006FBA"/>
                </a:solidFill>
              </a:rPr>
              <a:t>, </a:t>
            </a:r>
            <a:r>
              <a:rPr lang="en-US" sz="2000" i="0" dirty="0" err="1" smtClean="0">
                <a:solidFill>
                  <a:srgbClr val="006FBA"/>
                </a:solidFill>
              </a:rPr>
              <a:t>Capítulos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livros</a:t>
            </a:r>
            <a:r>
              <a:rPr lang="en-US" sz="2000" i="0" dirty="0" smtClean="0">
                <a:solidFill>
                  <a:srgbClr val="006FBA"/>
                </a:solidFill>
              </a:rPr>
              <a:t>, </a:t>
            </a:r>
            <a:r>
              <a:rPr lang="en-US" sz="2000" i="0" dirty="0" err="1" smtClean="0">
                <a:solidFill>
                  <a:srgbClr val="006FBA"/>
                </a:solidFill>
              </a:rPr>
              <a:t>Livros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Anais</a:t>
            </a:r>
            <a:r>
              <a:rPr lang="en-US" sz="2000" i="0" dirty="0" smtClean="0">
                <a:solidFill>
                  <a:srgbClr val="006FBA"/>
                </a:solidFill>
              </a:rPr>
              <a:t> de </a:t>
            </a:r>
            <a:r>
              <a:rPr lang="en-US" sz="2000" i="0" dirty="0" err="1" smtClean="0">
                <a:solidFill>
                  <a:srgbClr val="006FBA"/>
                </a:solidFill>
              </a:rPr>
              <a:t>eventos</a:t>
            </a:r>
            <a:r>
              <a:rPr lang="en-US" sz="2000" i="0" dirty="0" smtClean="0">
                <a:solidFill>
                  <a:srgbClr val="006FBA"/>
                </a:solidFill>
              </a:rPr>
              <a:t> (</a:t>
            </a:r>
            <a:r>
              <a:rPr lang="en-US" sz="2000" i="0" dirty="0" err="1" smtClean="0">
                <a:solidFill>
                  <a:srgbClr val="006FBA"/>
                </a:solidFill>
                <a:hlinkClick r:id="rId2"/>
              </a:rPr>
              <a:t>exemplo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Hemeroteca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ePrint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smtClean="0">
                <a:solidFill>
                  <a:srgbClr val="006FBA"/>
                </a:solidFill>
              </a:rPr>
              <a:t>Material audiovisual</a:t>
            </a: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Álbuns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fotográficos</a:t>
            </a:r>
            <a:r>
              <a:rPr lang="en-US" sz="2000" i="0" dirty="0" smtClean="0">
                <a:solidFill>
                  <a:srgbClr val="006FBA"/>
                </a:solidFill>
              </a:rPr>
              <a:t> (</a:t>
            </a:r>
            <a:r>
              <a:rPr lang="en-US" sz="2000" i="0" dirty="0" err="1" smtClean="0">
                <a:solidFill>
                  <a:srgbClr val="006FBA"/>
                </a:solidFill>
                <a:hlinkClick r:id="rId3"/>
              </a:rPr>
              <a:t>exemplo</a:t>
            </a:r>
            <a:r>
              <a:rPr lang="en-US" sz="2000" i="0" dirty="0" smtClean="0">
                <a:solidFill>
                  <a:srgbClr val="006FBA"/>
                </a:solidFill>
              </a:rPr>
              <a:t>)</a:t>
            </a: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Banco</a:t>
            </a:r>
            <a:r>
              <a:rPr lang="en-US" sz="2000" i="0" dirty="0" smtClean="0">
                <a:solidFill>
                  <a:srgbClr val="006FBA"/>
                </a:solidFill>
              </a:rPr>
              <a:t> de dados GPS</a:t>
            </a:r>
          </a:p>
          <a:p>
            <a:pPr marL="0" lvl="1" indent="-285750" algn="l">
              <a:spcBef>
                <a:spcPct val="20000"/>
              </a:spcBef>
            </a:pPr>
            <a:r>
              <a:rPr lang="en-US" sz="2000" i="0" dirty="0" err="1" smtClean="0">
                <a:solidFill>
                  <a:srgbClr val="006FBA"/>
                </a:solidFill>
              </a:rPr>
              <a:t>Arquivos</a:t>
            </a:r>
            <a:r>
              <a:rPr lang="en-US" sz="2000" i="0" dirty="0" smtClean="0">
                <a:solidFill>
                  <a:srgbClr val="006FBA"/>
                </a:solidFill>
              </a:rPr>
              <a:t> </a:t>
            </a:r>
            <a:r>
              <a:rPr lang="en-US" sz="2000" i="0" dirty="0" err="1" smtClean="0">
                <a:solidFill>
                  <a:srgbClr val="006FBA"/>
                </a:solidFill>
              </a:rPr>
              <a:t>pessoais</a:t>
            </a:r>
            <a:endParaRPr lang="en-US" sz="2000" i="0" dirty="0" smtClean="0">
              <a:solidFill>
                <a:srgbClr val="006FBA"/>
              </a:solidFill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2400" b="1" i="0" dirty="0">
              <a:solidFill>
                <a:srgbClr val="006FBA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22999" y="148478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FBA"/>
                </a:solidFill>
              </a:rPr>
              <a:t>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Memória Científica do INPE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(1/2)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0688" y="1347788"/>
            <a:ext cx="54022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03680" y="1484784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Parque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computacional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pic>
        <p:nvPicPr>
          <p:cNvPr id="8" name="Picture 2" descr="C:\Gerald\URLib 2\col\urlib.net\www\2011\07.06.23.08\doc\DSC0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640" y="1951280"/>
            <a:ext cx="5810721" cy="43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 explicativo retangular com cantos arredondados 6"/>
          <p:cNvSpPr>
            <a:spLocks noChangeArrowheads="1"/>
          </p:cNvSpPr>
          <p:nvPr/>
        </p:nvSpPr>
        <p:spPr bwMode="auto">
          <a:xfrm>
            <a:off x="827337" y="1186396"/>
            <a:ext cx="1584423" cy="1306500"/>
          </a:xfrm>
          <a:prstGeom prst="wedgeRoundRectCallout">
            <a:avLst>
              <a:gd name="adj1" fmla="val 86868"/>
              <a:gd name="adj2" fmla="val 54501"/>
              <a:gd name="adj3" fmla="val 16667"/>
            </a:avLst>
          </a:prstGeom>
          <a:solidFill>
            <a:srgbClr val="FF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0" dirty="0">
                <a:solidFill>
                  <a:srgbClr val="0070C0"/>
                </a:solidFill>
              </a:rPr>
              <a:t>Parte </a:t>
            </a:r>
            <a:r>
              <a:rPr lang="en-US" sz="2000" i="0" dirty="0" smtClean="0">
                <a:solidFill>
                  <a:srgbClr val="0070C0"/>
                </a:solidFill>
              </a:rPr>
              <a:t>das </a:t>
            </a:r>
            <a:r>
              <a:rPr lang="en-US" sz="2000" i="0" dirty="0" err="1" smtClean="0">
                <a:solidFill>
                  <a:srgbClr val="0070C0"/>
                </a:solidFill>
              </a:rPr>
              <a:t>instalações</a:t>
            </a:r>
            <a:r>
              <a:rPr lang="en-US" sz="2000" i="0" dirty="0" smtClean="0">
                <a:solidFill>
                  <a:srgbClr val="0070C0"/>
                </a:solidFill>
              </a:rPr>
              <a:t> </a:t>
            </a:r>
            <a:r>
              <a:rPr lang="en-US" sz="2000" i="0" dirty="0">
                <a:solidFill>
                  <a:srgbClr val="0070C0"/>
                </a:solidFill>
              </a:rPr>
              <a:t>no SID</a:t>
            </a:r>
          </a:p>
          <a:p>
            <a:r>
              <a:rPr lang="en-US" sz="2000" i="0" dirty="0">
                <a:solidFill>
                  <a:srgbClr val="0070C0"/>
                </a:solidFill>
              </a:rPr>
              <a:t>08/2011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66800"/>
          </a:xfrm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006FBA"/>
                </a:solidFill>
                <a:latin typeface="Arial" charset="0"/>
              </a:rPr>
              <a:t>Memória Científica do INPE</a:t>
            </a:r>
            <a:r>
              <a:rPr lang="pt-BR" sz="800" b="1" dirty="0" smtClean="0">
                <a:solidFill>
                  <a:srgbClr val="00497A"/>
                </a:solidFill>
                <a:latin typeface="Arial" charset="0"/>
              </a:rPr>
              <a:t/>
            </a:r>
            <a:br>
              <a:rPr lang="pt-BR" sz="800" b="1" dirty="0" smtClean="0">
                <a:solidFill>
                  <a:srgbClr val="00497A"/>
                </a:solidFill>
                <a:latin typeface="Arial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charset="0"/>
              </a:rPr>
              <a:t>(1/2)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0688" y="1347788"/>
            <a:ext cx="54022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152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Plataforma </a:t>
            </a:r>
            <a:r>
              <a:rPr lang="pt-BR" i="0" dirty="0" err="1" smtClean="0">
                <a:solidFill>
                  <a:srgbClr val="006FBA"/>
                </a:solidFill>
                <a:cs typeface="Times New Roman" pitchFamily="18" charset="0"/>
              </a:rPr>
              <a:t>UR</a:t>
            </a:r>
            <a:r>
              <a:rPr lang="pt-BR" dirty="0" err="1" smtClean="0">
                <a:solidFill>
                  <a:srgbClr val="006FBA"/>
                </a:solidFill>
                <a:cs typeface="Times New Roman" pitchFamily="18" charset="0"/>
              </a:rPr>
              <a:t>Lib</a:t>
            </a:r>
            <a:r>
              <a:rPr lang="pt-BR" i="0" dirty="0" smtClean="0">
                <a:solidFill>
                  <a:srgbClr val="006FBA"/>
                </a:solidFill>
                <a:cs typeface="Times New Roman" pitchFamily="18" charset="0"/>
              </a:rPr>
              <a:t> e produção TC do INPE</a:t>
            </a:r>
            <a:endParaRPr lang="pt-PT" i="0" dirty="0">
              <a:solidFill>
                <a:srgbClr val="006FBA"/>
              </a:solidFill>
              <a:cs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i="0" dirty="0" smtClean="0">
                <a:solidFill>
                  <a:srgbClr val="0070C0"/>
                </a:solidFill>
              </a:rPr>
              <a:t>Reunião INPE/ITA                                                                                         </a:t>
            </a:r>
            <a:r>
              <a:rPr lang="pt-BR" i="0" dirty="0" err="1" smtClean="0">
                <a:solidFill>
                  <a:srgbClr val="0070C0"/>
                </a:solidFill>
              </a:rPr>
              <a:t>Banon</a:t>
            </a:r>
            <a:r>
              <a:rPr lang="pt-BR" i="0" dirty="0" smtClean="0">
                <a:solidFill>
                  <a:srgbClr val="0070C0"/>
                </a:solidFill>
              </a:rPr>
              <a:t>, 2012</a:t>
            </a:r>
            <a:endParaRPr lang="pt-BR" i="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03680" y="1484784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6FBA"/>
                </a:solidFill>
              </a:rPr>
              <a:t>Parque</a:t>
            </a:r>
            <a:r>
              <a:rPr lang="en-US" sz="2000" dirty="0" smtClean="0">
                <a:solidFill>
                  <a:srgbClr val="006FBA"/>
                </a:solidFill>
              </a:rPr>
              <a:t> </a:t>
            </a:r>
            <a:r>
              <a:rPr lang="en-US" sz="2000" dirty="0" err="1" smtClean="0">
                <a:solidFill>
                  <a:srgbClr val="006FBA"/>
                </a:solidFill>
              </a:rPr>
              <a:t>computacional</a:t>
            </a:r>
            <a:endParaRPr lang="en-US" sz="2000" dirty="0" smtClean="0">
              <a:solidFill>
                <a:srgbClr val="006FBA"/>
              </a:solidFill>
            </a:endParaRP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1041400" y="2544763"/>
            <a:ext cx="900113" cy="576262"/>
          </a:xfrm>
          <a:prstGeom prst="rect">
            <a:avLst/>
          </a:prstGeom>
          <a:solidFill>
            <a:srgbClr val="FF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CPT</a:t>
            </a:r>
          </a:p>
          <a:p>
            <a:r>
              <a:rPr lang="en-US" sz="1400">
                <a:solidFill>
                  <a:srgbClr val="0070C0"/>
                </a:solidFill>
              </a:rPr>
              <a:t>1294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2085975" y="2544763"/>
            <a:ext cx="900113" cy="576262"/>
          </a:xfrm>
          <a:prstGeom prst="rect">
            <a:avLst/>
          </a:prstGeom>
          <a:solidFill>
            <a:srgbClr val="FF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LCP</a:t>
            </a:r>
          </a:p>
          <a:p>
            <a:r>
              <a:rPr lang="en-US" sz="1400">
                <a:solidFill>
                  <a:srgbClr val="0070C0"/>
                </a:solidFill>
              </a:rPr>
              <a:t>119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2085975" y="3265488"/>
            <a:ext cx="900113" cy="576262"/>
          </a:xfrm>
          <a:prstGeom prst="rect">
            <a:avLst/>
          </a:prstGeom>
          <a:solidFill>
            <a:srgbClr val="FF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prelo</a:t>
            </a:r>
          </a:p>
          <a:p>
            <a:r>
              <a:rPr lang="en-US" sz="1400">
                <a:solidFill>
                  <a:srgbClr val="0070C0"/>
                </a:solidFill>
              </a:rPr>
              <a:t>362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3130550" y="2544763"/>
            <a:ext cx="900113" cy="576262"/>
          </a:xfrm>
          <a:prstGeom prst="rect">
            <a:avLst/>
          </a:prstGeom>
          <a:solidFill>
            <a:srgbClr val="FF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SRE</a:t>
            </a:r>
          </a:p>
          <a:p>
            <a:r>
              <a:rPr lang="en-US" sz="1400">
                <a:solidFill>
                  <a:srgbClr val="0070C0"/>
                </a:solidFill>
              </a:rPr>
              <a:t>461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1041400" y="3986213"/>
            <a:ext cx="900113" cy="574675"/>
          </a:xfrm>
          <a:prstGeom prst="rect">
            <a:avLst/>
          </a:prstGeom>
          <a:solidFill>
            <a:srgbClr val="FF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outros2</a:t>
            </a:r>
          </a:p>
          <a:p>
            <a:r>
              <a:rPr lang="en-US" sz="1400">
                <a:solidFill>
                  <a:srgbClr val="0070C0"/>
                </a:solidFill>
              </a:rPr>
              <a:t>1395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041400" y="3265488"/>
            <a:ext cx="900113" cy="576262"/>
          </a:xfrm>
          <a:prstGeom prst="rect">
            <a:avLst/>
          </a:prstGeom>
          <a:solidFill>
            <a:srgbClr val="FF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SBSR</a:t>
            </a:r>
          </a:p>
          <a:p>
            <a:r>
              <a:rPr lang="en-US" sz="1400">
                <a:solidFill>
                  <a:srgbClr val="0070C0"/>
                </a:solidFill>
              </a:rPr>
              <a:t>1067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3130550" y="3265488"/>
            <a:ext cx="900113" cy="576262"/>
          </a:xfrm>
          <a:prstGeom prst="rect">
            <a:avLst/>
          </a:prstGeom>
          <a:solidFill>
            <a:srgbClr val="FF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exp.</a:t>
            </a:r>
          </a:p>
          <a:p>
            <a:r>
              <a:rPr lang="en-US" sz="1400">
                <a:solidFill>
                  <a:srgbClr val="0070C0"/>
                </a:solidFill>
              </a:rPr>
              <a:t>226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2085975" y="3986213"/>
            <a:ext cx="900113" cy="574675"/>
          </a:xfrm>
          <a:prstGeom prst="rect">
            <a:avLst/>
          </a:prstGeom>
          <a:solidFill>
            <a:srgbClr val="FFFF99"/>
          </a:solidFill>
          <a:ln w="57150" cmpd="dbl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outros</a:t>
            </a:r>
          </a:p>
          <a:p>
            <a:r>
              <a:rPr lang="en-US" sz="1400">
                <a:solidFill>
                  <a:srgbClr val="0070C0"/>
                </a:solidFill>
              </a:rPr>
              <a:t>387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041400" y="4705350"/>
            <a:ext cx="900113" cy="576263"/>
          </a:xfrm>
          <a:prstGeom prst="rect">
            <a:avLst/>
          </a:prstGeom>
          <a:solidFill>
            <a:srgbClr val="FF99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WorCap</a:t>
            </a:r>
          </a:p>
          <a:p>
            <a:r>
              <a:rPr lang="en-US" sz="1400">
                <a:solidFill>
                  <a:srgbClr val="0070C0"/>
                </a:solidFill>
              </a:rPr>
              <a:t>180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2085975" y="4705350"/>
            <a:ext cx="900113" cy="576263"/>
          </a:xfrm>
          <a:prstGeom prst="rect">
            <a:avLst/>
          </a:prstGeom>
          <a:solidFill>
            <a:srgbClr val="99CC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ePrint</a:t>
            </a:r>
          </a:p>
          <a:p>
            <a:r>
              <a:rPr lang="en-US" sz="1400">
                <a:solidFill>
                  <a:srgbClr val="0070C0"/>
                </a:solidFill>
              </a:rPr>
              <a:t>270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3130550" y="4705350"/>
            <a:ext cx="900113" cy="576263"/>
          </a:xfrm>
          <a:prstGeom prst="rect">
            <a:avLst/>
          </a:prstGeom>
          <a:solidFill>
            <a:srgbClr val="99CC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MAO</a:t>
            </a:r>
          </a:p>
          <a:p>
            <a:r>
              <a:rPr lang="en-US" sz="1400">
                <a:solidFill>
                  <a:srgbClr val="0070C0"/>
                </a:solidFill>
              </a:rPr>
              <a:t>17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2951163" y="411003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 dirty="0" err="1" smtClean="0">
                <a:solidFill>
                  <a:srgbClr val="0070C0"/>
                </a:solidFill>
              </a:rPr>
              <a:t>Arq</a:t>
            </a:r>
            <a:r>
              <a:rPr lang="en-US" sz="1400" i="0" dirty="0" smtClean="0">
                <a:solidFill>
                  <a:srgbClr val="0070C0"/>
                </a:solidFill>
              </a:rPr>
              <a:t>. </a:t>
            </a:r>
            <a:r>
              <a:rPr lang="en-US" sz="1400" i="0" dirty="0" err="1">
                <a:solidFill>
                  <a:srgbClr val="0070C0"/>
                </a:solidFill>
              </a:rPr>
              <a:t>espelho</a:t>
            </a:r>
            <a:endParaRPr lang="en-US" sz="1400" i="0" dirty="0">
              <a:solidFill>
                <a:srgbClr val="0070C0"/>
              </a:solidFill>
            </a:endParaRP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5183188" y="2544763"/>
            <a:ext cx="898525" cy="576262"/>
          </a:xfrm>
          <a:prstGeom prst="rect">
            <a:avLst/>
          </a:prstGeom>
          <a:solidFill>
            <a:srgbClr val="66FF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m05</a:t>
            </a:r>
          </a:p>
          <a:p>
            <a:r>
              <a:rPr lang="en-US" sz="1400"/>
              <a:t>6303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6226175" y="2544763"/>
            <a:ext cx="900113" cy="576262"/>
          </a:xfrm>
          <a:prstGeom prst="rect">
            <a:avLst/>
          </a:prstGeom>
          <a:solidFill>
            <a:srgbClr val="66CC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m09</a:t>
            </a:r>
          </a:p>
          <a:p>
            <a:r>
              <a:rPr lang="en-US" sz="1400"/>
              <a:t>3871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7270750" y="2544763"/>
            <a:ext cx="900113" cy="576262"/>
          </a:xfrm>
          <a:prstGeom prst="rect">
            <a:avLst/>
          </a:prstGeom>
          <a:solidFill>
            <a:srgbClr val="99CC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m12</a:t>
            </a:r>
          </a:p>
          <a:p>
            <a:r>
              <a:rPr lang="en-US" sz="1400"/>
              <a:t>3596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5183188" y="3265488"/>
            <a:ext cx="898525" cy="576262"/>
          </a:xfrm>
          <a:prstGeom prst="rect">
            <a:avLst/>
          </a:prstGeom>
          <a:solidFill>
            <a:srgbClr val="CCCC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m15</a:t>
            </a:r>
          </a:p>
          <a:p>
            <a:r>
              <a:rPr lang="en-US" sz="1400"/>
              <a:t>2256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6226175" y="3265488"/>
            <a:ext cx="900113" cy="576262"/>
          </a:xfrm>
          <a:prstGeom prst="rect">
            <a:avLst/>
          </a:prstGeom>
          <a:solidFill>
            <a:srgbClr val="FF99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m16</a:t>
            </a:r>
          </a:p>
          <a:p>
            <a:r>
              <a:rPr lang="en-US" sz="1400"/>
              <a:t>3004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270750" y="3265488"/>
            <a:ext cx="900113" cy="576262"/>
          </a:xfrm>
          <a:prstGeom prst="rect">
            <a:avLst/>
          </a:prstGeom>
          <a:solidFill>
            <a:srgbClr val="FF99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m17</a:t>
            </a:r>
          </a:p>
          <a:p>
            <a:r>
              <a:rPr lang="en-US" sz="1400"/>
              <a:t>3930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5183188" y="3986213"/>
            <a:ext cx="898525" cy="574675"/>
          </a:xfrm>
          <a:prstGeom prst="rect">
            <a:avLst/>
          </a:prstGeom>
          <a:solidFill>
            <a:srgbClr val="FF66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m18</a:t>
            </a:r>
          </a:p>
          <a:p>
            <a:r>
              <a:rPr lang="en-US" sz="1400"/>
              <a:t>4206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6226175" y="3986213"/>
            <a:ext cx="900113" cy="574675"/>
          </a:xfrm>
          <a:prstGeom prst="rect">
            <a:avLst/>
          </a:prstGeom>
          <a:solidFill>
            <a:srgbClr val="FFCC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m19</a:t>
            </a:r>
          </a:p>
          <a:p>
            <a:r>
              <a:rPr lang="en-US" sz="1400"/>
              <a:t>2147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7270750" y="3986213"/>
            <a:ext cx="900113" cy="574675"/>
          </a:xfrm>
          <a:prstGeom prst="rect">
            <a:avLst/>
          </a:prstGeom>
          <a:solidFill>
            <a:srgbClr val="FF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ismm</a:t>
            </a:r>
          </a:p>
          <a:p>
            <a:r>
              <a:rPr lang="en-US" sz="1400"/>
              <a:t>349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5183188" y="4705350"/>
            <a:ext cx="898525" cy="576263"/>
          </a:xfrm>
          <a:prstGeom prst="rect">
            <a:avLst/>
          </a:prstGeom>
          <a:solidFill>
            <a:srgbClr val="CC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plutao</a:t>
            </a:r>
          </a:p>
          <a:p>
            <a:r>
              <a:rPr lang="en-US" sz="1400"/>
              <a:t>2309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6226175" y="4705350"/>
            <a:ext cx="900113" cy="576263"/>
          </a:xfrm>
          <a:prstGeom prst="rect">
            <a:avLst/>
          </a:prstGeom>
          <a:solidFill>
            <a:srgbClr val="99FF99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marte</a:t>
            </a:r>
          </a:p>
          <a:p>
            <a:r>
              <a:rPr lang="en-US" sz="1400"/>
              <a:t>6027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270750" y="4705350"/>
            <a:ext cx="900113" cy="576263"/>
          </a:xfrm>
          <a:prstGeom prst="rect">
            <a:avLst/>
          </a:prstGeom>
          <a:solidFill>
            <a:srgbClr val="99FFCC"/>
          </a:solidFill>
          <a:ln w="57150" cmpd="dbl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bib</a:t>
            </a:r>
          </a:p>
          <a:p>
            <a:r>
              <a:rPr lang="en-US" sz="1400"/>
              <a:t>139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4" name="CaixaDeTexto 32"/>
          <p:cNvSpPr txBox="1">
            <a:spLocks noChangeArrowheads="1"/>
          </p:cNvSpPr>
          <p:nvPr/>
        </p:nvSpPr>
        <p:spPr bwMode="auto">
          <a:xfrm rot="-5400000">
            <a:off x="-130175" y="3287713"/>
            <a:ext cx="1800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0">
                <a:solidFill>
                  <a:srgbClr val="0070C0"/>
                </a:solidFill>
              </a:rPr>
              <a:t>2005 </a:t>
            </a:r>
            <a:r>
              <a:rPr lang="en-US" i="0">
                <a:solidFill>
                  <a:srgbClr val="0070C0"/>
                </a:solidFill>
              </a:rPr>
              <a:t>(3 mq.)</a:t>
            </a: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7270750" y="1465263"/>
            <a:ext cx="900113" cy="5762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70C0"/>
                </a:solidFill>
              </a:rPr>
              <a:t>Nome</a:t>
            </a:r>
          </a:p>
          <a:p>
            <a:r>
              <a:rPr lang="en-US" sz="1200">
                <a:solidFill>
                  <a:srgbClr val="0070C0"/>
                </a:solidFill>
              </a:rPr>
              <a:t>n. registros</a:t>
            </a:r>
          </a:p>
        </p:txBody>
      </p:sp>
      <p:sp>
        <p:nvSpPr>
          <p:cNvPr id="36" name="Text Box 60"/>
          <p:cNvSpPr txBox="1">
            <a:spLocks noChangeArrowheads="1"/>
          </p:cNvSpPr>
          <p:nvPr/>
        </p:nvSpPr>
        <p:spPr bwMode="auto">
          <a:xfrm>
            <a:off x="7127875" y="5353050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 dirty="0" err="1" smtClean="0">
                <a:solidFill>
                  <a:srgbClr val="0070C0"/>
                </a:solidFill>
              </a:rPr>
              <a:t>Arq</a:t>
            </a:r>
            <a:r>
              <a:rPr lang="en-US" sz="1400" i="0" dirty="0" smtClean="0">
                <a:solidFill>
                  <a:srgbClr val="0070C0"/>
                </a:solidFill>
              </a:rPr>
              <a:t>. </a:t>
            </a:r>
            <a:r>
              <a:rPr lang="en-US" sz="1400" i="0" dirty="0" err="1">
                <a:solidFill>
                  <a:srgbClr val="0070C0"/>
                </a:solidFill>
              </a:rPr>
              <a:t>espelho</a:t>
            </a:r>
            <a:endParaRPr lang="en-US" sz="1400" i="0" dirty="0">
              <a:solidFill>
                <a:srgbClr val="0070C0"/>
              </a:solidFill>
            </a:endParaRP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 rot="-5400000">
            <a:off x="4045744" y="3286919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0">
                <a:solidFill>
                  <a:srgbClr val="0070C0"/>
                </a:solidFill>
              </a:rPr>
              <a:t>2011 </a:t>
            </a:r>
            <a:r>
              <a:rPr lang="en-US" i="0">
                <a:solidFill>
                  <a:srgbClr val="0070C0"/>
                </a:solidFill>
              </a:rPr>
              <a:t>(12 mq.)</a:t>
            </a:r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7019925" y="2041525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 dirty="0" err="1" smtClean="0">
                <a:solidFill>
                  <a:srgbClr val="0070C0"/>
                </a:solidFill>
              </a:rPr>
              <a:t>Arquivo</a:t>
            </a:r>
            <a:endParaRPr lang="en-US" sz="1400" i="0" dirty="0">
              <a:solidFill>
                <a:srgbClr val="0070C0"/>
              </a:solidFill>
            </a:endParaRPr>
          </a:p>
        </p:txBody>
      </p:sp>
      <p:sp>
        <p:nvSpPr>
          <p:cNvPr id="39" name="Texto explicativo retangular com cantos arredondados 10"/>
          <p:cNvSpPr>
            <a:spLocks noChangeArrowheads="1"/>
          </p:cNvSpPr>
          <p:nvPr/>
        </p:nvSpPr>
        <p:spPr bwMode="auto">
          <a:xfrm>
            <a:off x="395536" y="1341438"/>
            <a:ext cx="2592388" cy="935037"/>
          </a:xfrm>
          <a:prstGeom prst="wedgeRoundRectCallout">
            <a:avLst>
              <a:gd name="adj1" fmla="val -15574"/>
              <a:gd name="adj2" fmla="val 68917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1800" i="0">
                <a:solidFill>
                  <a:srgbClr val="006FBA"/>
                </a:solidFill>
              </a:rPr>
              <a:t>Servidora SUN Entreprise 250</a:t>
            </a:r>
          </a:p>
          <a:p>
            <a:r>
              <a:rPr lang="pt-BR" sz="1800" i="0">
                <a:solidFill>
                  <a:srgbClr val="006FBA"/>
                </a:solidFill>
              </a:rPr>
              <a:t>(Apoio FAPESP 1998)</a:t>
            </a:r>
            <a:endParaRPr lang="en-US" sz="1800" i="0">
              <a:solidFill>
                <a:srgbClr val="0070C0"/>
              </a:solidFill>
            </a:endParaRPr>
          </a:p>
        </p:txBody>
      </p:sp>
      <p:sp>
        <p:nvSpPr>
          <p:cNvPr id="40" name="Retângulo de cantos arredondados 38"/>
          <p:cNvSpPr>
            <a:spLocks noChangeArrowheads="1"/>
          </p:cNvSpPr>
          <p:nvPr/>
        </p:nvSpPr>
        <p:spPr bwMode="auto">
          <a:xfrm>
            <a:off x="971550" y="2473325"/>
            <a:ext cx="3168650" cy="2160588"/>
          </a:xfrm>
          <a:prstGeom prst="roundRect">
            <a:avLst>
              <a:gd name="adj" fmla="val 6995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i="0">
              <a:solidFill>
                <a:srgbClr val="003050"/>
              </a:solidFill>
            </a:endParaRPr>
          </a:p>
        </p:txBody>
      </p:sp>
      <p:sp>
        <p:nvSpPr>
          <p:cNvPr id="41" name="Texto explicativo retangular com cantos arredondados 10"/>
          <p:cNvSpPr>
            <a:spLocks noChangeArrowheads="1"/>
          </p:cNvSpPr>
          <p:nvPr/>
        </p:nvSpPr>
        <p:spPr bwMode="auto">
          <a:xfrm>
            <a:off x="395288" y="5516563"/>
            <a:ext cx="4248150" cy="649287"/>
          </a:xfrm>
          <a:prstGeom prst="wedgeRoundRectCallout">
            <a:avLst>
              <a:gd name="adj1" fmla="val -5894"/>
              <a:gd name="adj2" fmla="val -41273"/>
              <a:gd name="adj3" fmla="val 16667"/>
            </a:avLst>
          </a:prstGeom>
          <a:solidFill>
            <a:srgbClr val="FFCC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i="0" dirty="0" err="1">
                <a:solidFill>
                  <a:srgbClr val="0070C0"/>
                </a:solidFill>
              </a:rPr>
              <a:t>Mais</a:t>
            </a:r>
            <a:r>
              <a:rPr lang="en-US" sz="1800" i="0" dirty="0">
                <a:solidFill>
                  <a:srgbClr val="0070C0"/>
                </a:solidFill>
              </a:rPr>
              <a:t> de um </a:t>
            </a:r>
            <a:r>
              <a:rPr lang="en-US" sz="1800" i="0" dirty="0" err="1" smtClean="0">
                <a:solidFill>
                  <a:srgbClr val="0070C0"/>
                </a:solidFill>
              </a:rPr>
              <a:t>Arquivo</a:t>
            </a:r>
            <a:r>
              <a:rPr lang="en-US" sz="1800" i="0" dirty="0" smtClean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pode</a:t>
            </a:r>
            <a:r>
              <a:rPr lang="en-US" sz="1800" i="0" dirty="0">
                <a:solidFill>
                  <a:srgbClr val="0070C0"/>
                </a:solidFill>
              </a:rPr>
              <a:t> ser </a:t>
            </a:r>
            <a:r>
              <a:rPr lang="en-US" sz="1800" i="0" dirty="0" err="1">
                <a:solidFill>
                  <a:srgbClr val="0070C0"/>
                </a:solidFill>
              </a:rPr>
              <a:t>hospedado</a:t>
            </a:r>
            <a:r>
              <a:rPr lang="en-US" sz="1800" i="0" dirty="0">
                <a:solidFill>
                  <a:srgbClr val="0070C0"/>
                </a:solidFill>
              </a:rPr>
              <a:t> num </a:t>
            </a:r>
            <a:r>
              <a:rPr lang="en-US" sz="1800" i="0" dirty="0" err="1">
                <a:solidFill>
                  <a:srgbClr val="0070C0"/>
                </a:solidFill>
              </a:rPr>
              <a:t>mesmo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computador</a:t>
            </a:r>
            <a:endParaRPr lang="en-US" sz="18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>
          <a:defRPr i="0" dirty="0">
            <a:solidFill>
              <a:srgbClr val="00305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1" u="none" strike="noStrike" cap="none" normalizeH="0" baseline="0" smtClean="0">
            <a:ln>
              <a:noFill/>
            </a:ln>
            <a:solidFill>
              <a:srgbClr val="00497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apresentação\Plano grafico.pot</Template>
  <TotalTime>19682</TotalTime>
  <Words>2669</Words>
  <Application>Microsoft Office PowerPoint</Application>
  <PresentationFormat>Apresentação na tela (4:3)</PresentationFormat>
  <Paragraphs>615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Estrutura padrão</vt:lpstr>
      <vt:lpstr>Slide 1</vt:lpstr>
      <vt:lpstr>Slide 2</vt:lpstr>
      <vt:lpstr>Slide 3</vt:lpstr>
      <vt:lpstr>Memória Científica do INPE (1/2)</vt:lpstr>
      <vt:lpstr>Memória Científica do INPE (1/2)</vt:lpstr>
      <vt:lpstr>Memória Científica do INPE (1/2)</vt:lpstr>
      <vt:lpstr>Memória Científica do INPE (1/2)</vt:lpstr>
      <vt:lpstr>Memória Científica do INPE (1/2)</vt:lpstr>
      <vt:lpstr>Memória Científica do INPE (1/2)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Plataforma URLib  (2/2)</vt:lpstr>
      <vt:lpstr>Slide 51</vt:lpstr>
    </vt:vector>
  </TitlesOfParts>
  <Company>DPI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Preservação Digital da Memória Técnico-Científica do INPE </dc:title>
  <dc:creator>lise</dc:creator>
  <cp:lastModifiedBy>banon</cp:lastModifiedBy>
  <cp:revision>752</cp:revision>
  <dcterms:created xsi:type="dcterms:W3CDTF">2004-05-13T13:32:28Z</dcterms:created>
  <dcterms:modified xsi:type="dcterms:W3CDTF">2012-09-30T02:12:33Z</dcterms:modified>
</cp:coreProperties>
</file>